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1" r:id="rId6"/>
    <p:sldId id="260" r:id="rId7"/>
    <p:sldId id="277"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503030501040103" pitchFamily="34" charset="0"/>
      <p:regular r:id="rId27"/>
    </p:embeddedFont>
    <p:embeddedFont>
      <p:font typeface="Lato" panose="020F0502020204030203" pitchFamily="34" charset="0"/>
      <p:regular r:id="rId28"/>
      <p:bold r:id="rId29"/>
      <p:italic r:id="rId30"/>
      <p:boldItalic r:id="rId31"/>
    </p:embeddedFont>
    <p:embeddedFont>
      <p:font typeface="Lato Bold" panose="020F0502020204030203" pitchFamily="34" charset="0"/>
      <p:regular r:id="rId32"/>
      <p:bold r:id="rId33"/>
    </p:embeddedFont>
    <p:embeddedFont>
      <p:font typeface="Lato Bold Italics" panose="020F0502020204030203" pitchFamily="34" charset="0"/>
      <p:regular r:id="rId34"/>
      <p:bold r:id="rId35"/>
      <p:italic r:id="rId36"/>
      <p:boldItalic r:id="rId37"/>
    </p:embeddedFont>
    <p:embeddedFont>
      <p:font typeface="Lato Italics" panose="020F0502020204030203" pitchFamily="34" charset="0"/>
      <p:regular r:id="rId38"/>
      <p:italic r:id="rId39"/>
    </p:embeddedFont>
    <p:embeddedFont>
      <p:font typeface="Montserrat Light" panose="020F0302020204030204" pitchFamily="34" charset="0"/>
      <p:regular r:id="rId40"/>
      <p:italic r:id="rId41"/>
    </p:embeddedFont>
    <p:embeddedFont>
      <p:font typeface="Montserrat Light Bold" pitchFamily="2" charset="77"/>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25" autoAdjust="0"/>
    <p:restoredTop sz="74501" autoAdjust="0"/>
  </p:normalViewPr>
  <p:slideViewPr>
    <p:cSldViewPr>
      <p:cViewPr>
        <p:scale>
          <a:sx n="85" d="100"/>
          <a:sy n="85" d="100"/>
        </p:scale>
        <p:origin x="38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Around the globe, individuals listen to a TON of music. A recent report has revealed that global music consumption increased by 9% from 2021 to 2022, with average hours of music consumed increasing from 18 to over 20 hours per week. One highly cited reason why individuals listen to music is for mood regulation: this is especially apparent in the wake of the COVID19-pandemic, which confirmed music’s ability to down regulate negative emotions in stressful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we take a deep dive into what absorption into music might mean in this context, we first wanted to see if it was also linked to adaptive music usage. To do so, we correlated absorption scores on the </a:t>
            </a:r>
            <a:r>
              <a:rPr lang="en-US" dirty="0" err="1"/>
              <a:t>eBMRQ</a:t>
            </a:r>
            <a:r>
              <a:rPr lang="en-US" dirty="0"/>
              <a:t> to scores on the Healthy-Unhealthy Music Scale. This scale asks participants to rate how much they agree with specific music usage statements, and results in two scores: a healthy music usage score, with questions such as … and an unhealthy music usage score with questions such as ..</a:t>
            </a:r>
          </a:p>
          <a:p>
            <a:endParaRPr lang="en-US" dirty="0"/>
          </a:p>
          <a:p>
            <a:r>
              <a:rPr lang="en-US" dirty="0"/>
              <a:t>We found that…. </a:t>
            </a:r>
          </a:p>
          <a:p>
            <a:endParaRPr lang="en-US" dirty="0"/>
          </a:p>
          <a:p>
            <a:r>
              <a:rPr lang="en-US" dirty="0"/>
              <a:t>Not much insight .. </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8701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As another test into whether absorption into music is adaptive, we correlated BMRQ absorption scores with a measure that is not related to music usage: resilience. This was measured using the </a:t>
            </a:r>
            <a:r>
              <a:rPr lang="en-US" dirty="0" err="1"/>
              <a:t>conor</a:t>
            </a:r>
            <a:r>
              <a:rPr lang="en-US" dirty="0"/>
              <a:t>-Davidson resilience scale, and </a:t>
            </a:r>
            <a:r>
              <a:rPr lang="en-US" dirty="0" err="1"/>
              <a:t>revelaed</a:t>
            </a:r>
            <a:r>
              <a:rPr lang="en-US" dirty="0"/>
              <a:t> that absorption was positively correlated with resilience, adding further evidence that absorption into music *is* in fact adaptive</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672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If absorption into music is actually adaptive, then why was it significantly correlated with unhealthy music usage? To answer this question, we decided to take a closer look into the items of the unhealthy music usage scale</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95897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did this, two items stuck out quite clearly – these items seem to be indexing what we might call escapism, or using music to psychologically “leave” the context listeners are in. Now, this might be unhealthy in a context-independent way; however, when the context you’re in is adverse, then it might actually be adaptive to escape in this manner as a way to buffer the adversity around you.</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50629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led us to our guiding question of our second study:</a:t>
            </a: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592218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answer this question, we took a similar approach to study 1, with the exception that … </a:t>
            </a: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5620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thing we did was replicate the results of study 1 using the AIMS, which revealed more dimensional specificity, with only threat and chaos sum scores being significantly correlated with AIMS in this sample</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67482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next thing we did with this sample was establish that absorption in music was related to reports of escapism in music. To do so, we modelled escapism scores on the escapism scale, which asks participants to rate agreement with specific statements such as .., as a function of AIMS scores while covarying for every subscale of the BMRQ. This revealed that AIMS was positively associated with escapism above and beyond the effects of other BMRQ subscale scores.</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86668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95458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While these studies examine how music usage effectively regulate negative emotions in response to a global stressful event, another way we can measure the presence of stress in individuals’ lives is through measuring exposure to early life adversity, which has a rich history of cross-species work. In this context, early life adversity refers to a broad set of negative experiences in early life, such as physical abuse or parental separation.  Historically, one popular approaches to study the effects of such experiences in development on adult behavior is the “cumulative risk” model, which essentially treats each experience as a binary (present or absent), and is a count-based measure of how much adversity and individual has experienced. Now while this may seem like a rather broad-strokes measure, this approach has shown us that exposure to adverse experiences does put individuals at greater risks for mental illnesses and lower resilience as adults. However, this model does not offer much insight into how these experiences translate into these downstream effects because of its two key assumptions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Recently, however, evidence has suggested that there are core dimensions that are shared across multiple types of adversity.  As a result, the dimensional model of ELA aims to measures potential shared mechanisms across separate experiences of adversity. Current research suggests there are three such dimensions of adverse experiences: deprivation, threat, and unpredictability. Not only does this approach give a bit more mechanistic clarity than the cumulative risk model, but it also extends the binary of present/absent to measure the experiences of adversity as continuous measures as a function of both severity and chronicity of these experiences. This is the approach we will be using in the current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how might these experiences relate to music usage? Well, in the same way in which COVID19 was a stressful context in which individuals turned to music, we believe that individuals who experience adverse home environments—across all dimensions—might …. </a:t>
            </a:r>
          </a:p>
          <a:p>
            <a:endParaRPr lang="en-US" dirty="0"/>
          </a:p>
          <a:p>
            <a:r>
              <a:rPr lang="en-US" dirty="0"/>
              <a:t>And, as mentioned previously, as ELA is an antecedent of mental illness, if individuals who are exposed to ELA turn to music as a way to regulate, then it might also be the case that such behaviors might be related to improved adult mental health.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this picture might not be as clear cut as I’ve made it out to be. A considerable degree of the positive emotions music evokes is due to its ability to engage the brain’s reward system, which relies heavily on learned reward predictions, as outlined in the neuroanatomical model I’ve included on my slide. Interestingly, one important neural connection between the striatum and medial prefrontal cortex, both important components of reward system that is engaged during music listening, has *decreased* volume as a function of adversity experienced, which leads to things like altered reward learning and higher risk of general anhedonia. Thus, individuals who have been exposed to early life adversity might experience *decreased* music pleasure because of how these experiences alter the reward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a competing pathway to the one I previously presented can be built: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773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test these competing predictions, we conducted a …. These participants had previously completed the </a:t>
            </a:r>
            <a:r>
              <a:rPr lang="en-US" dirty="0" err="1"/>
              <a:t>eBMRQ</a:t>
            </a:r>
            <a:r>
              <a:rPr lang="en-US" dirty="0"/>
              <a:t>, which is a measure of individual differences to music reward sensitivity on six different facets. </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3339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measure adversity dimensionally, we administered a suite of questionnaires aimed at assessing each of the three dimensions of adversity.</a:t>
            </a:r>
          </a:p>
          <a:p>
            <a:endParaRPr lang="en-US" dirty="0"/>
          </a:p>
          <a:p>
            <a:r>
              <a:rPr lang="en-US" dirty="0"/>
              <a:t>Each measure was retrospectively reported for experiences both in childhood and adolescence. With these reports, we generated three scores per adversity measures: one per each time period and a third summing scores across these time periods which represents the total extent of adversity experienced across these time points.</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1484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result I am going to show you are bivariate correlations between the adversity measures across both time points and sum-scored. In this correlation matrix, the colors represent the </a:t>
            </a:r>
            <a:r>
              <a:rPr lang="en-US" dirty="0" err="1"/>
              <a:t>r-values</a:t>
            </a:r>
            <a:r>
              <a:rPr lang="en-US" dirty="0"/>
              <a:t> of these correlations, with red colors indicating positive and blue colors indicating negative correlations. The asterisks themselves represent the significance level of these correlations. When we look at … </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0208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emf"/><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5.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8.emf"/><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0.jpeg"/><Relationship Id="rId4" Type="http://schemas.openxmlformats.org/officeDocument/2006/relationships/image" Target="../media/image7.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4960616" y="5640464"/>
            <a:ext cx="8103284" cy="857442"/>
          </a:xfrm>
          <a:prstGeom prst="rect">
            <a:avLst/>
          </a:prstGeom>
        </p:spPr>
        <p:txBody>
          <a:bodyPr lIns="0" tIns="0" rIns="0" bIns="0" rtlCol="0" anchor="t">
            <a:spAutoFit/>
          </a:bodyPr>
          <a:lstStyle/>
          <a:p>
            <a:pPr algn="ctr">
              <a:lnSpc>
                <a:spcPts val="3316"/>
              </a:lnSpc>
            </a:pPr>
            <a:r>
              <a:rPr lang="en-US" sz="3015">
                <a:solidFill>
                  <a:srgbClr val="000000"/>
                </a:solidFill>
                <a:latin typeface="Lato"/>
              </a:rPr>
              <a:t>Nicholas Kathios*, Kelsie Lopez*, Laurel Gabard-Durnam, Psyche Loui</a:t>
            </a:r>
          </a:p>
        </p:txBody>
      </p:sp>
      <p:sp>
        <p:nvSpPr>
          <p:cNvPr id="5" name="Freeform 5"/>
          <p:cNvSpPr/>
          <p:nvPr/>
        </p:nvSpPr>
        <p:spPr>
          <a:xfrm>
            <a:off x="2430594" y="6059660"/>
            <a:ext cx="2682902" cy="2128478"/>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4"/>
            <a:stretch>
              <a:fillRect/>
            </a:stretch>
          </a:blipFill>
        </p:spPr>
      </p:sp>
      <p:sp>
        <p:nvSpPr>
          <p:cNvPr id="6" name="Freeform 6"/>
          <p:cNvSpPr/>
          <p:nvPr/>
        </p:nvSpPr>
        <p:spPr>
          <a:xfrm>
            <a:off x="7874177" y="6860718"/>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5"/>
            <a:stretch>
              <a:fillRect/>
            </a:stretch>
          </a:blipFill>
        </p:spPr>
      </p:sp>
      <p:sp>
        <p:nvSpPr>
          <p:cNvPr id="7" name="Freeform 7"/>
          <p:cNvSpPr/>
          <p:nvPr/>
        </p:nvSpPr>
        <p:spPr>
          <a:xfrm>
            <a:off x="12956331" y="6015997"/>
            <a:ext cx="2172140" cy="2172140"/>
          </a:xfrm>
          <a:custGeom>
            <a:avLst/>
            <a:gdLst/>
            <a:ahLst/>
            <a:cxnLst/>
            <a:rect l="l" t="t" r="r" b="b"/>
            <a:pathLst>
              <a:path w="2172140" h="2172140">
                <a:moveTo>
                  <a:pt x="0" y="0"/>
                </a:moveTo>
                <a:lnTo>
                  <a:pt x="2172140" y="0"/>
                </a:lnTo>
                <a:lnTo>
                  <a:pt x="2172140" y="2172141"/>
                </a:lnTo>
                <a:lnTo>
                  <a:pt x="0" y="2172141"/>
                </a:lnTo>
                <a:lnTo>
                  <a:pt x="0" y="0"/>
                </a:lnTo>
                <a:close/>
              </a:path>
            </a:pathLst>
          </a:custGeom>
          <a:blipFill>
            <a:blip r:embed="rId6"/>
            <a:stretch>
              <a:fillRect/>
            </a:stretch>
          </a:blipFill>
        </p:spPr>
      </p:sp>
      <p:sp>
        <p:nvSpPr>
          <p:cNvPr id="8" name="TextBox 8"/>
          <p:cNvSpPr txBox="1"/>
          <p:nvPr/>
        </p:nvSpPr>
        <p:spPr>
          <a:xfrm>
            <a:off x="5113496" y="2712577"/>
            <a:ext cx="8103284" cy="1935036"/>
          </a:xfrm>
          <a:prstGeom prst="rect">
            <a:avLst/>
          </a:prstGeom>
        </p:spPr>
        <p:txBody>
          <a:bodyPr lIns="0" tIns="0" rIns="0" bIns="0" rtlCol="0" anchor="t">
            <a:spAutoFit/>
          </a:bodyPr>
          <a:lstStyle/>
          <a:p>
            <a:pPr algn="ctr">
              <a:lnSpc>
                <a:spcPts val="5076"/>
              </a:lnSpc>
            </a:pPr>
            <a:r>
              <a:rPr lang="en-US" sz="4615">
                <a:solidFill>
                  <a:srgbClr val="000000"/>
                </a:solidFill>
                <a:latin typeface="Lato Bold"/>
              </a:rPr>
              <a:t>EARLY LIFE ADVERSITY REVEALS ADAPTIVE USE OF ABSORPTION INTO MUSIC</a:t>
            </a:r>
          </a:p>
        </p:txBody>
      </p:sp>
      <p:sp>
        <p:nvSpPr>
          <p:cNvPr id="9" name="TextBox 9"/>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10" name="TextBox 10"/>
          <p:cNvSpPr txBox="1"/>
          <p:nvPr/>
        </p:nvSpPr>
        <p:spPr>
          <a:xfrm>
            <a:off x="322770" y="9361156"/>
            <a:ext cx="18377039" cy="464819"/>
          </a:xfrm>
          <a:prstGeom prst="rect">
            <a:avLst/>
          </a:prstGeom>
        </p:spPr>
        <p:txBody>
          <a:bodyPr lIns="0" tIns="0" rIns="0" bIns="0" rtlCol="0" anchor="t">
            <a:spAutoFit/>
          </a:bodyPr>
          <a:lstStyle/>
          <a:p>
            <a:pPr>
              <a:lnSpc>
                <a:spcPts val="3780"/>
              </a:lnSpc>
              <a:spcBef>
                <a:spcPct val="0"/>
              </a:spcBef>
            </a:pPr>
            <a:r>
              <a:rPr lang="en-US" sz="2700">
                <a:solidFill>
                  <a:srgbClr val="000000"/>
                </a:solidFill>
                <a:latin typeface="Lato"/>
              </a:rPr>
              <a:t>24 August 2023                                            Presented by Nicholas Kathios                                                   ICMPC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962406" y="6794334"/>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31204" flipH="1" flipV="1">
            <a:off x="13738310" y="-4910154"/>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436269" y="1199146"/>
            <a:ext cx="344283" cy="344283"/>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2061353" y="1212210"/>
            <a:ext cx="318154" cy="31815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2660309" y="1212210"/>
            <a:ext cx="363605" cy="318154"/>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1" name="TextBox 21"/>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sp>
        <p:nvSpPr>
          <p:cNvPr id="29" name="TextBox 29"/>
          <p:cNvSpPr txBox="1"/>
          <p:nvPr/>
        </p:nvSpPr>
        <p:spPr>
          <a:xfrm>
            <a:off x="838200" y="453029"/>
            <a:ext cx="11506200" cy="1962076"/>
          </a:xfrm>
          <a:prstGeom prst="rect">
            <a:avLst/>
          </a:prstGeom>
        </p:spPr>
        <p:txBody>
          <a:bodyPr wrap="square" lIns="0" tIns="0" rIns="0" bIns="0" rtlCol="0" anchor="t">
            <a:spAutoFit/>
          </a:bodyPr>
          <a:lstStyle/>
          <a:p>
            <a:pPr>
              <a:lnSpc>
                <a:spcPts val="5134"/>
              </a:lnSpc>
            </a:pPr>
            <a:r>
              <a:rPr lang="en-US" sz="4278" dirty="0">
                <a:solidFill>
                  <a:srgbClr val="000000"/>
                </a:solidFill>
                <a:latin typeface="Lato Bold"/>
              </a:rPr>
              <a:t>ALL DIMENSIONS OF ELA ARE POSITIVELY ASSOCIATED WITH REPORTS OF ABSORPTION INTO MUSIC</a:t>
            </a:r>
          </a:p>
        </p:txBody>
      </p:sp>
      <p:sp>
        <p:nvSpPr>
          <p:cNvPr id="31" name="TextBox 31"/>
          <p:cNvSpPr txBox="1"/>
          <p:nvPr/>
        </p:nvSpPr>
        <p:spPr>
          <a:xfrm>
            <a:off x="332132" y="4374661"/>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Absorption</a:t>
            </a:r>
            <a:r>
              <a:rPr lang="en-US" sz="2500" dirty="0">
                <a:solidFill>
                  <a:srgbClr val="000000"/>
                </a:solidFill>
                <a:latin typeface="Lato"/>
              </a:rPr>
              <a:t>: an individual’s ability and willingness to allow music to draw them into an emotional experience</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“While listening to music, I may become so involved that I may forget about myself and my surroundings.”</a:t>
            </a:r>
          </a:p>
        </p:txBody>
      </p:sp>
      <p:pic>
        <p:nvPicPr>
          <p:cNvPr id="12" name="Picture 11">
            <a:extLst>
              <a:ext uri="{FF2B5EF4-FFF2-40B4-BE49-F238E27FC236}">
                <a16:creationId xmlns:a16="http://schemas.microsoft.com/office/drawing/2014/main" id="{A9BC120E-CB60-4475-8AB4-DE7C70123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818" y="-1663298"/>
            <a:ext cx="12344413" cy="12344413"/>
          </a:xfrm>
          <a:prstGeom prst="rect">
            <a:avLst/>
          </a:prstGeom>
        </p:spPr>
      </p:pic>
      <p:pic>
        <p:nvPicPr>
          <p:cNvPr id="1028" name="Picture 4" descr="100+] White Square Background s | Wallpapers.com">
            <a:extLst>
              <a:ext uri="{FF2B5EF4-FFF2-40B4-BE49-F238E27FC236}">
                <a16:creationId xmlns:a16="http://schemas.microsoft.com/office/drawing/2014/main" id="{3F561DBF-B710-CA2B-B2DC-6B36EBCDAD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980195" y="4669879"/>
            <a:ext cx="1730656" cy="3538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E28F59-EED3-7578-C6D8-76D7E2D0FBD5}"/>
              </a:ext>
            </a:extLst>
          </p:cNvPr>
          <p:cNvSpPr txBox="1"/>
          <p:nvPr/>
        </p:nvSpPr>
        <p:spPr>
          <a:xfrm>
            <a:off x="9144000" y="9082072"/>
            <a:ext cx="8316763" cy="307777"/>
          </a:xfrm>
          <a:prstGeom prst="rect">
            <a:avLst/>
          </a:prstGeom>
          <a:noFill/>
        </p:spPr>
        <p:txBody>
          <a:bodyPr wrap="square" rtlCol="0">
            <a:spAutoFit/>
          </a:bodyPr>
          <a:lstStyle/>
          <a:p>
            <a:r>
              <a:rPr lang="en-US" i="1" dirty="0"/>
              <a:t>Colors indicate r value; asterisks denote significance level p &lt; .05, ** p &lt;.01, *** p &lt;.001</a:t>
            </a:r>
          </a:p>
        </p:txBody>
      </p:sp>
      <p:sp>
        <p:nvSpPr>
          <p:cNvPr id="30" name="TextBox 30"/>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10</a:t>
            </a:r>
          </a:p>
        </p:txBody>
      </p:sp>
      <p:grpSp>
        <p:nvGrpSpPr>
          <p:cNvPr id="26" name="Group 26"/>
          <p:cNvGrpSpPr/>
          <p:nvPr/>
        </p:nvGrpSpPr>
        <p:grpSpPr>
          <a:xfrm>
            <a:off x="11658600" y="4471695"/>
            <a:ext cx="3195775" cy="4141919"/>
            <a:chOff x="0" y="-47625"/>
            <a:chExt cx="812800" cy="860425"/>
          </a:xfrm>
        </p:grpSpPr>
        <p:sp>
          <p:nvSpPr>
            <p:cNvPr id="27" name="Freeform 27"/>
            <p:cNvSpPr/>
            <p:nvPr/>
          </p:nvSpPr>
          <p:spPr>
            <a:xfrm>
              <a:off x="13289" y="-3044"/>
              <a:ext cx="77522" cy="728156"/>
            </a:xfrm>
            <a:custGeom>
              <a:avLst/>
              <a:gdLst/>
              <a:ahLst/>
              <a:cxnLst/>
              <a:rect l="l" t="t" r="r" b="b"/>
              <a:pathLst>
                <a:path w="80833" h="746948">
                  <a:moveTo>
                    <a:pt x="40417" y="0"/>
                  </a:moveTo>
                  <a:lnTo>
                    <a:pt x="40417" y="0"/>
                  </a:lnTo>
                  <a:cubicBezTo>
                    <a:pt x="51136" y="0"/>
                    <a:pt x="61416" y="4258"/>
                    <a:pt x="68995" y="11838"/>
                  </a:cubicBezTo>
                  <a:cubicBezTo>
                    <a:pt x="76575" y="19417"/>
                    <a:pt x="80833" y="29697"/>
                    <a:pt x="80833" y="40417"/>
                  </a:cubicBezTo>
                  <a:lnTo>
                    <a:pt x="80833" y="706532"/>
                  </a:lnTo>
                  <a:cubicBezTo>
                    <a:pt x="80833" y="717251"/>
                    <a:pt x="76575" y="727531"/>
                    <a:pt x="68995" y="735111"/>
                  </a:cubicBezTo>
                  <a:cubicBezTo>
                    <a:pt x="61416" y="742690"/>
                    <a:pt x="51136" y="746948"/>
                    <a:pt x="40417" y="746948"/>
                  </a:cubicBezTo>
                  <a:lnTo>
                    <a:pt x="40417" y="746948"/>
                  </a:lnTo>
                  <a:cubicBezTo>
                    <a:pt x="29697" y="746948"/>
                    <a:pt x="19417" y="742690"/>
                    <a:pt x="11838" y="735111"/>
                  </a:cubicBezTo>
                  <a:cubicBezTo>
                    <a:pt x="4258" y="727531"/>
                    <a:pt x="0" y="717251"/>
                    <a:pt x="0" y="706532"/>
                  </a:cubicBezTo>
                  <a:lnTo>
                    <a:pt x="0" y="40417"/>
                  </a:lnTo>
                  <a:cubicBezTo>
                    <a:pt x="0" y="29697"/>
                    <a:pt x="4258" y="19417"/>
                    <a:pt x="11838" y="11838"/>
                  </a:cubicBezTo>
                  <a:cubicBezTo>
                    <a:pt x="19417" y="4258"/>
                    <a:pt x="29697" y="0"/>
                    <a:pt x="40417" y="0"/>
                  </a:cubicBezTo>
                  <a:close/>
                </a:path>
              </a:pathLst>
            </a:custGeom>
            <a:solidFill>
              <a:srgbClr val="000000">
                <a:alpha val="0"/>
              </a:srgbClr>
            </a:solidFill>
            <a:ln w="38100">
              <a:solidFill>
                <a:srgbClr val="000000"/>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pic>
        <p:nvPicPr>
          <p:cNvPr id="6" name="Picture 4" descr="100+] White Square Background s | Wallpapers.com">
            <a:extLst>
              <a:ext uri="{FF2B5EF4-FFF2-40B4-BE49-F238E27FC236}">
                <a16:creationId xmlns:a16="http://schemas.microsoft.com/office/drawing/2014/main" id="{1ECC9161-E126-302A-CEAE-EBA84E13B6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11658600" y="4669879"/>
            <a:ext cx="369027" cy="3538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POSITIVELY RELATED TO BOTH HEALTHY &amp; UNHEALTHY MUSIC USAGE....</a:t>
            </a:r>
          </a:p>
        </p:txBody>
      </p:sp>
      <p:sp>
        <p:nvSpPr>
          <p:cNvPr id="9" name="TextBox 9"/>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11</a:t>
            </a:r>
          </a:p>
        </p:txBody>
      </p:sp>
      <p:pic>
        <p:nvPicPr>
          <p:cNvPr id="3" name="Picture 2">
            <a:extLst>
              <a:ext uri="{FF2B5EF4-FFF2-40B4-BE49-F238E27FC236}">
                <a16:creationId xmlns:a16="http://schemas.microsoft.com/office/drawing/2014/main" id="{BEE01C24-D7BD-3D59-F310-4338834DE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349571"/>
            <a:ext cx="6400800" cy="6400800"/>
          </a:xfrm>
          <a:prstGeom prst="rect">
            <a:avLst/>
          </a:prstGeom>
        </p:spPr>
      </p:pic>
      <p:pic>
        <p:nvPicPr>
          <p:cNvPr id="11" name="Picture 10">
            <a:extLst>
              <a:ext uri="{FF2B5EF4-FFF2-40B4-BE49-F238E27FC236}">
                <a16:creationId xmlns:a16="http://schemas.microsoft.com/office/drawing/2014/main" id="{334F4D21-68F2-0E62-8C20-57BF0D38B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2150" y="3304473"/>
            <a:ext cx="6400800" cy="6400800"/>
          </a:xfrm>
          <a:prstGeom prst="rect">
            <a:avLst/>
          </a:prstGeom>
        </p:spPr>
      </p:pic>
      <p:sp>
        <p:nvSpPr>
          <p:cNvPr id="12" name="TextBox 18">
            <a:extLst>
              <a:ext uri="{FF2B5EF4-FFF2-40B4-BE49-F238E27FC236}">
                <a16:creationId xmlns:a16="http://schemas.microsoft.com/office/drawing/2014/main" id="{E5B71940-39D3-E4D4-6330-FA33BD4076AF}"/>
              </a:ext>
            </a:extLst>
          </p:cNvPr>
          <p:cNvSpPr txBox="1"/>
          <p:nvPr/>
        </p:nvSpPr>
        <p:spPr>
          <a:xfrm>
            <a:off x="880429" y="2105574"/>
            <a:ext cx="5554342" cy="984885"/>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Healthy Music Usage</a:t>
            </a:r>
          </a:p>
          <a:p>
            <a:pPr algn="ctr">
              <a:spcBef>
                <a:spcPct val="0"/>
              </a:spcBef>
            </a:pPr>
            <a:r>
              <a:rPr lang="en-US" sz="2400" dirty="0">
                <a:solidFill>
                  <a:srgbClr val="000000"/>
                </a:solidFill>
                <a:latin typeface="Lato Italics"/>
              </a:rPr>
              <a:t>"Music helps me to relax."</a:t>
            </a:r>
          </a:p>
        </p:txBody>
      </p:sp>
      <p:sp>
        <p:nvSpPr>
          <p:cNvPr id="13" name="TextBox 18">
            <a:extLst>
              <a:ext uri="{FF2B5EF4-FFF2-40B4-BE49-F238E27FC236}">
                <a16:creationId xmlns:a16="http://schemas.microsoft.com/office/drawing/2014/main" id="{5F3D74E4-B2E0-7635-7BE9-188BEDF79E6B}"/>
              </a:ext>
            </a:extLst>
          </p:cNvPr>
          <p:cNvSpPr txBox="1"/>
          <p:nvPr/>
        </p:nvSpPr>
        <p:spPr>
          <a:xfrm>
            <a:off x="10896600" y="2105574"/>
            <a:ext cx="5554342" cy="1354217"/>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Unhealthy Music Usage</a:t>
            </a:r>
          </a:p>
          <a:p>
            <a:pPr algn="ctr">
              <a:spcBef>
                <a:spcPct val="0"/>
              </a:spcBef>
            </a:pPr>
            <a:r>
              <a:rPr lang="en-US" sz="2400" dirty="0">
                <a:solidFill>
                  <a:srgbClr val="000000"/>
                </a:solidFill>
                <a:latin typeface="Lato Italics"/>
              </a:rPr>
              <a:t>"When I listen to music I get stuck in bad memories."</a:t>
            </a:r>
          </a:p>
        </p:txBody>
      </p:sp>
      <p:sp>
        <p:nvSpPr>
          <p:cNvPr id="7" name="TextBox 7"/>
          <p:cNvSpPr txBox="1"/>
          <p:nvPr/>
        </p:nvSpPr>
        <p:spPr>
          <a:xfrm>
            <a:off x="1265050"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0.44, p &lt; 0.001</a:t>
            </a:r>
          </a:p>
        </p:txBody>
      </p:sp>
      <p:sp>
        <p:nvSpPr>
          <p:cNvPr id="8" name="TextBox 8"/>
          <p:cNvSpPr txBox="1"/>
          <p:nvPr/>
        </p:nvSpPr>
        <p:spPr>
          <a:xfrm>
            <a:off x="11455971"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0.19, p = 0.002</a:t>
            </a:r>
          </a:p>
        </p:txBody>
      </p:sp>
      <p:pic>
        <p:nvPicPr>
          <p:cNvPr id="14" name="Picture 4" descr="100+] White Square Background s | Wallpapers.com">
            <a:extLst>
              <a:ext uri="{FF2B5EF4-FFF2-40B4-BE49-F238E27FC236}">
                <a16:creationId xmlns:a16="http://schemas.microsoft.com/office/drawing/2014/main" id="{18581E91-2E02-F902-EF72-8060EC6D8A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217352" y="3619500"/>
            <a:ext cx="5640647" cy="54532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100+] White Square Background s | Wallpapers.com">
            <a:extLst>
              <a:ext uri="{FF2B5EF4-FFF2-40B4-BE49-F238E27FC236}">
                <a16:creationId xmlns:a16="http://schemas.microsoft.com/office/drawing/2014/main" id="{E1CF5907-3E48-2A39-C578-26639E87DB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1350015" y="3576421"/>
            <a:ext cx="5640647" cy="5453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180834" y="6796903"/>
            <a:ext cx="6870257" cy="9127153"/>
          </a:xfrm>
          <a:custGeom>
            <a:avLst/>
            <a:gdLst/>
            <a:ahLst/>
            <a:cxnLst/>
            <a:rect l="l" t="t" r="r" b="b"/>
            <a:pathLst>
              <a:path w="6870257" h="9127153">
                <a:moveTo>
                  <a:pt x="0" y="0"/>
                </a:moveTo>
                <a:lnTo>
                  <a:pt x="6870257" y="0"/>
                </a:lnTo>
                <a:lnTo>
                  <a:pt x="6870257"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ALSO POSITIVELY RELATED TO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12</a:t>
            </a:r>
          </a:p>
        </p:txBody>
      </p:sp>
      <p:pic>
        <p:nvPicPr>
          <p:cNvPr id="9" name="Picture 8">
            <a:extLst>
              <a:ext uri="{FF2B5EF4-FFF2-40B4-BE49-F238E27FC236}">
                <a16:creationId xmlns:a16="http://schemas.microsoft.com/office/drawing/2014/main" id="{C3C839F7-F1C9-E0DC-34EE-CB32BD968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400" y="1654378"/>
            <a:ext cx="8028640" cy="8028640"/>
          </a:xfrm>
          <a:prstGeom prst="rect">
            <a:avLst/>
          </a:prstGeom>
        </p:spPr>
      </p:pic>
      <p:sp>
        <p:nvSpPr>
          <p:cNvPr id="10" name="TextBox 31">
            <a:extLst>
              <a:ext uri="{FF2B5EF4-FFF2-40B4-BE49-F238E27FC236}">
                <a16:creationId xmlns:a16="http://schemas.microsoft.com/office/drawing/2014/main" id="{F17041E0-72F7-0EC2-2DDB-F7E3B2C160E6}"/>
              </a:ext>
            </a:extLst>
          </p:cNvPr>
          <p:cNvSpPr txBox="1"/>
          <p:nvPr/>
        </p:nvSpPr>
        <p:spPr>
          <a:xfrm>
            <a:off x="1328786" y="3726990"/>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Resilience</a:t>
            </a:r>
            <a:r>
              <a:rPr lang="en-US" sz="2500" dirty="0">
                <a:solidFill>
                  <a:srgbClr val="000000"/>
                </a:solidFill>
                <a:latin typeface="Lato"/>
              </a:rPr>
              <a:t>: “</a:t>
            </a:r>
            <a:r>
              <a:rPr lang="en-US" sz="2800" dirty="0">
                <a:solidFill>
                  <a:srgbClr val="000000"/>
                </a:solidFill>
                <a:latin typeface="Whitney"/>
              </a:rPr>
              <a:t>successfully adapting to difficult or challenging life experiences, through mental, emotional, and behavioral flexibility” (APA)</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“I am able to handle unpleasant or painful feelings like sadness, fear, and anger.”</a:t>
            </a:r>
          </a:p>
        </p:txBody>
      </p:sp>
      <p:sp>
        <p:nvSpPr>
          <p:cNvPr id="6" name="TextBox 6"/>
          <p:cNvSpPr txBox="1"/>
          <p:nvPr/>
        </p:nvSpPr>
        <p:spPr>
          <a:xfrm>
            <a:off x="9636695" y="8449742"/>
            <a:ext cx="1952923"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0.14, p = 0.02</a:t>
            </a:r>
          </a:p>
        </p:txBody>
      </p:sp>
      <p:pic>
        <p:nvPicPr>
          <p:cNvPr id="12" name="Picture 4" descr="100+] White Square Background s | Wallpapers.com">
            <a:extLst>
              <a:ext uri="{FF2B5EF4-FFF2-40B4-BE49-F238E27FC236}">
                <a16:creationId xmlns:a16="http://schemas.microsoft.com/office/drawing/2014/main" id="{F47D3CD2-D9DA-BDFE-9850-AF0C9940DD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636695" y="1702205"/>
            <a:ext cx="7449401" cy="7113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817708"/>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WHY IS ABSORPTION ADAPTIVE? TAKING A CLOSER LOOK AT ITEMS ON THE HEALTHY-UNHEALTHY SCALE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924425"/>
          </a:xfrm>
          <a:prstGeom prst="rect">
            <a:avLst/>
          </a:prstGeom>
        </p:spPr>
        <p:txBody>
          <a:bodyPr lIns="0" tIns="0" rIns="0" bIns="0" rtlCol="0" anchor="t">
            <a:spAutoFit/>
          </a:bodyPr>
          <a:lstStyle/>
          <a:p>
            <a:pPr marL="672211" lvl="1" indent="-336105">
              <a:lnSpc>
                <a:spcPts val="4358"/>
              </a:lnSpc>
              <a:buFont typeface="Arial"/>
              <a:buChar char="•"/>
            </a:pPr>
            <a:r>
              <a:rPr lang="en-US" sz="3113" dirty="0">
                <a:solidFill>
                  <a:srgbClr val="000000"/>
                </a:solidFill>
                <a:latin typeface="Lato Bold"/>
              </a:rPr>
              <a:t>I hide in my music because nobody understands me, and it blocks people out</a:t>
            </a:r>
          </a:p>
          <a:p>
            <a:pPr marL="672211" lvl="1" indent="-336105">
              <a:lnSpc>
                <a:spcPts val="4358"/>
              </a:lnSpc>
              <a:buFont typeface="Arial"/>
              <a:buChar char="•"/>
            </a:pPr>
            <a:r>
              <a:rPr lang="en-US" sz="3113" dirty="0">
                <a:solidFill>
                  <a:srgbClr val="000000">
                    <a:alpha val="25000"/>
                  </a:srgbClr>
                </a:solidFill>
                <a:latin typeface="Lato"/>
              </a:rPr>
              <a:t>When I listen to music I get stuck in bad memories</a:t>
            </a:r>
          </a:p>
          <a:p>
            <a:pPr marL="672211" lvl="1" indent="-336105">
              <a:lnSpc>
                <a:spcPts val="4358"/>
              </a:lnSpc>
              <a:buFont typeface="Arial"/>
              <a:buChar char="•"/>
            </a:pPr>
            <a:r>
              <a:rPr lang="en-US" sz="3113" dirty="0">
                <a:solidFill>
                  <a:srgbClr val="000000">
                    <a:alpha val="25000"/>
                  </a:srgbClr>
                </a:solidFill>
                <a:latin typeface="Lato"/>
              </a:rPr>
              <a:t>When I try to use music to feel better I actually end up feeling worse</a:t>
            </a:r>
          </a:p>
          <a:p>
            <a:pPr marL="672211" lvl="1" indent="-336105">
              <a:lnSpc>
                <a:spcPts val="4358"/>
              </a:lnSpc>
              <a:buFont typeface="Arial"/>
              <a:buChar char="•"/>
            </a:pPr>
            <a:r>
              <a:rPr lang="en-US" sz="3113" dirty="0">
                <a:solidFill>
                  <a:srgbClr val="000000">
                    <a:alpha val="25000"/>
                  </a:srgbClr>
                </a:solidFill>
                <a:latin typeface="Lato"/>
              </a:rPr>
              <a:t>I like to listen to songs over and over even though it makes me feel worse</a:t>
            </a:r>
          </a:p>
          <a:p>
            <a:pPr marL="672211" lvl="1" indent="-336105">
              <a:lnSpc>
                <a:spcPts val="4358"/>
              </a:lnSpc>
              <a:buFont typeface="Arial"/>
              <a:buChar char="•"/>
            </a:pPr>
            <a:r>
              <a:rPr lang="en-US" sz="3113" dirty="0">
                <a:solidFill>
                  <a:srgbClr val="000000">
                    <a:alpha val="25000"/>
                  </a:srgbClr>
                </a:solidFill>
                <a:latin typeface="Lato"/>
              </a:rPr>
              <a:t>Music makes me feel bad about who I am</a:t>
            </a:r>
          </a:p>
          <a:p>
            <a:pPr marL="672211" lvl="1" indent="-336105">
              <a:lnSpc>
                <a:spcPts val="4358"/>
              </a:lnSpc>
              <a:buFont typeface="Arial"/>
              <a:buChar char="•"/>
            </a:pPr>
            <a:r>
              <a:rPr lang="en-US" sz="3113" dirty="0">
                <a:solidFill>
                  <a:srgbClr val="000000"/>
                </a:solidFill>
                <a:latin typeface="Lato Bold"/>
              </a:rPr>
              <a:t>Music gives me an excuse not to face up to the real world</a:t>
            </a:r>
          </a:p>
          <a:p>
            <a:pPr marL="672211" lvl="1" indent="-336105">
              <a:lnSpc>
                <a:spcPts val="4358"/>
              </a:lnSpc>
              <a:buFont typeface="Arial"/>
              <a:buChar char="•"/>
            </a:pPr>
            <a:r>
              <a:rPr lang="en-US" sz="3113" dirty="0">
                <a:solidFill>
                  <a:srgbClr val="000000">
                    <a:alpha val="25000"/>
                  </a:srgbClr>
                </a:solidFill>
                <a:latin typeface="Lato"/>
              </a:rPr>
              <a:t>It can be hard to stop listening to music that connects me to bad memories</a:t>
            </a:r>
          </a:p>
          <a:p>
            <a:pPr marL="672211" lvl="1" indent="-336105">
              <a:lnSpc>
                <a:spcPts val="4358"/>
              </a:lnSpc>
              <a:buFont typeface="Arial"/>
              <a:buChar char="•"/>
            </a:pPr>
            <a:r>
              <a:rPr lang="en-US" sz="3113" dirty="0">
                <a:solidFill>
                  <a:srgbClr val="000000">
                    <a:alpha val="25000"/>
                  </a:srgbClr>
                </a:solidFill>
                <a:latin typeface="Lato"/>
              </a:rPr>
              <a:t>Music leads me to do things I shouldn’t do</a:t>
            </a:r>
          </a:p>
          <a:p>
            <a:pPr>
              <a:lnSpc>
                <a:spcPts val="3205"/>
              </a:lnSpc>
            </a:pPr>
            <a:endParaRPr lang="en-US" sz="3113" dirty="0">
              <a:solidFill>
                <a:srgbClr val="000000"/>
              </a:solidFill>
              <a:latin typeface="Lato"/>
            </a:endParaRPr>
          </a:p>
        </p:txBody>
      </p:sp>
      <p:sp>
        <p:nvSpPr>
          <p:cNvPr id="5" name="TextBox 5"/>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14</a:t>
            </a:r>
          </a:p>
        </p:txBody>
      </p:sp>
      <p:sp>
        <p:nvSpPr>
          <p:cNvPr id="6" name="TextBox 6"/>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2591204" y="2554291"/>
            <a:ext cx="13105591" cy="5257850"/>
          </a:xfrm>
          <a:prstGeom prst="rect">
            <a:avLst/>
          </a:prstGeom>
        </p:spPr>
        <p:txBody>
          <a:bodyPr lIns="0" tIns="0" rIns="0" bIns="0" rtlCol="0" anchor="t">
            <a:spAutoFit/>
          </a:bodyPr>
          <a:lstStyle/>
          <a:p>
            <a:pPr algn="ctr">
              <a:lnSpc>
                <a:spcPts val="8206"/>
              </a:lnSpc>
            </a:pPr>
            <a:r>
              <a:rPr lang="en-US" sz="7460" dirty="0">
                <a:solidFill>
                  <a:srgbClr val="000000"/>
                </a:solidFill>
                <a:latin typeface="Lato Bold"/>
              </a:rPr>
              <a:t>IS ABSORPTION INTO MUSIC</a:t>
            </a:r>
          </a:p>
          <a:p>
            <a:pPr algn="ctr">
              <a:lnSpc>
                <a:spcPts val="8206"/>
              </a:lnSpc>
            </a:pPr>
            <a:r>
              <a:rPr lang="en-US" sz="7460" dirty="0">
                <a:solidFill>
                  <a:srgbClr val="000000"/>
                </a:solidFill>
                <a:latin typeface="Lato Bold"/>
              </a:rPr>
              <a:t>ADAPTIVE IN ADVERSE CONTEXTS BECAUSE IT ALLOWS INDIVIDUALS TO 'ESCAPE' THESE CONTEXTS?</a:t>
            </a:r>
          </a:p>
        </p:txBody>
      </p:sp>
      <p:sp>
        <p:nvSpPr>
          <p:cNvPr id="5" name="TextBox 5"/>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6" name="TextBox 5">
            <a:extLst>
              <a:ext uri="{FF2B5EF4-FFF2-40B4-BE49-F238E27FC236}">
                <a16:creationId xmlns:a16="http://schemas.microsoft.com/office/drawing/2014/main" id="{D22154E5-42EB-5CA6-7D0B-26EB6D4D6130}"/>
              </a:ext>
            </a:extLst>
          </p:cNvPr>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324" y="1831043"/>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622171" y="2303857"/>
            <a:ext cx="7495734" cy="942975"/>
          </a:xfrm>
          <a:prstGeom prst="rect">
            <a:avLst/>
          </a:prstGeom>
        </p:spPr>
        <p:txBody>
          <a:bodyPr lIns="0" tIns="0" rIns="0" bIns="0" rtlCol="0" anchor="t">
            <a:spAutoFit/>
          </a:bodyPr>
          <a:lstStyle/>
          <a:p>
            <a:pPr marL="669286" lvl="1" indent="-334643">
              <a:lnSpc>
                <a:spcPts val="3719"/>
              </a:lnSpc>
              <a:buFont typeface="Arial"/>
              <a:buChar char="•"/>
            </a:pPr>
            <a:r>
              <a:rPr lang="en-US" sz="3099" dirty="0">
                <a:solidFill>
                  <a:srgbClr val="000000"/>
                </a:solidFill>
                <a:latin typeface="Lato"/>
              </a:rPr>
              <a:t>288 participants (141F) recruited from a previous experiment</a:t>
            </a:r>
          </a:p>
        </p:txBody>
      </p:sp>
      <p:sp>
        <p:nvSpPr>
          <p:cNvPr id="35" name="TextBox 35"/>
          <p:cNvSpPr txBox="1"/>
          <p:nvPr/>
        </p:nvSpPr>
        <p:spPr>
          <a:xfrm>
            <a:off x="887994" y="3427364"/>
            <a:ext cx="5857898" cy="1838325"/>
          </a:xfrm>
          <a:prstGeom prst="rect">
            <a:avLst/>
          </a:prstGeom>
        </p:spPr>
        <p:txBody>
          <a:bodyPr lIns="0" tIns="0" rIns="0" bIns="0" rtlCol="0" anchor="t">
            <a:spAutoFit/>
          </a:bodyPr>
          <a:lstStyle/>
          <a:p>
            <a:pPr>
              <a:lnSpc>
                <a:spcPts val="7200"/>
              </a:lnSpc>
            </a:pPr>
            <a:r>
              <a:rPr lang="en-US" sz="6000">
                <a:solidFill>
                  <a:srgbClr val="000000"/>
                </a:solidFill>
                <a:latin typeface="Lato Bold"/>
              </a:rPr>
              <a:t>STUDY 2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16</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41" name="TextBox 41"/>
          <p:cNvSpPr txBox="1"/>
          <p:nvPr/>
        </p:nvSpPr>
        <p:spPr>
          <a:xfrm>
            <a:off x="9443331" y="4803918"/>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MEASURES</a:t>
            </a:r>
          </a:p>
        </p:txBody>
      </p:sp>
      <p:sp>
        <p:nvSpPr>
          <p:cNvPr id="42" name="TextBox 42"/>
          <p:cNvSpPr txBox="1"/>
          <p:nvPr/>
        </p:nvSpPr>
        <p:spPr>
          <a:xfrm>
            <a:off x="9443331" y="5418089"/>
            <a:ext cx="7495734" cy="1876425"/>
          </a:xfrm>
          <a:prstGeom prst="rect">
            <a:avLst/>
          </a:prstGeom>
        </p:spPr>
        <p:txBody>
          <a:bodyPr lIns="0" tIns="0" rIns="0" bIns="0" rtlCol="0" anchor="t">
            <a:spAutoFit/>
          </a:bodyPr>
          <a:lstStyle/>
          <a:p>
            <a:pPr marL="669286" lvl="1" indent="-334643">
              <a:lnSpc>
                <a:spcPts val="3719"/>
              </a:lnSpc>
              <a:buFont typeface="Arial"/>
              <a:buChar char="•"/>
            </a:pPr>
            <a:r>
              <a:rPr lang="en-US" sz="3099">
                <a:solidFill>
                  <a:srgbClr val="000000"/>
                </a:solidFill>
                <a:latin typeface="Lato"/>
              </a:rPr>
              <a:t>Same adversity measures as Study 1</a:t>
            </a:r>
          </a:p>
          <a:p>
            <a:pPr marL="669286" lvl="1" indent="-334643">
              <a:lnSpc>
                <a:spcPts val="3719"/>
              </a:lnSpc>
              <a:buFont typeface="Arial"/>
              <a:buChar char="•"/>
            </a:pPr>
            <a:r>
              <a:rPr lang="en-US" sz="3099">
                <a:solidFill>
                  <a:srgbClr val="000000"/>
                </a:solidFill>
                <a:latin typeface="Lato"/>
              </a:rPr>
              <a:t>BMRQ</a:t>
            </a:r>
          </a:p>
          <a:p>
            <a:pPr marL="669286" lvl="1" indent="-334643">
              <a:lnSpc>
                <a:spcPts val="3719"/>
              </a:lnSpc>
              <a:buFont typeface="Arial"/>
              <a:buChar char="•"/>
            </a:pPr>
            <a:r>
              <a:rPr lang="en-US" sz="3099">
                <a:solidFill>
                  <a:srgbClr val="000000"/>
                </a:solidFill>
                <a:latin typeface="Lato"/>
              </a:rPr>
              <a:t>Absorption in Music Scale (AIMS)</a:t>
            </a:r>
          </a:p>
          <a:p>
            <a:pPr marL="669286" lvl="1" indent="-334643">
              <a:lnSpc>
                <a:spcPts val="3719"/>
              </a:lnSpc>
              <a:buFont typeface="Arial"/>
              <a:buChar char="•"/>
            </a:pPr>
            <a:r>
              <a:rPr lang="en-US" sz="3099">
                <a:solidFill>
                  <a:srgbClr val="000000"/>
                </a:solidFill>
                <a:latin typeface="Lato"/>
              </a:rPr>
              <a:t>Escapism Scale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07DACD-24D6-0D90-9F26-3425D6AFDE9A}"/>
              </a:ext>
            </a:extLst>
          </p:cNvPr>
          <p:cNvPicPr>
            <a:picLocks noChangeAspect="1"/>
          </p:cNvPicPr>
          <p:nvPr/>
        </p:nvPicPr>
        <p:blipFill rotWithShape="1">
          <a:blip r:embed="rId3">
            <a:extLst>
              <a:ext uri="{28A0092B-C50C-407E-A947-70E740481C1C}">
                <a14:useLocalDpi xmlns:a14="http://schemas.microsoft.com/office/drawing/2010/main" val="0"/>
              </a:ext>
            </a:extLst>
          </a:blip>
          <a:srcRect t="16078" b="12960"/>
          <a:stretch/>
        </p:blipFill>
        <p:spPr>
          <a:xfrm>
            <a:off x="3345292" y="1333500"/>
            <a:ext cx="12053208" cy="8553162"/>
          </a:xfrm>
          <a:prstGeom prst="rect">
            <a:avLst/>
          </a:prstGeom>
        </p:spPr>
      </p:pic>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TextBox 5"/>
          <p:cNvSpPr txBox="1"/>
          <p:nvPr/>
        </p:nvSpPr>
        <p:spPr>
          <a:xfrm>
            <a:off x="643269"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CONCEPTUAL REPLICATION OF CHAOS &amp; THREAT ASSOCIATIONS WITH ABSORPTION (VIA AIMS)</a:t>
            </a:r>
          </a:p>
        </p:txBody>
      </p:sp>
      <p:grpSp>
        <p:nvGrpSpPr>
          <p:cNvPr id="6" name="Group 6"/>
          <p:cNvGrpSpPr/>
          <p:nvPr/>
        </p:nvGrpSpPr>
        <p:grpSpPr>
          <a:xfrm>
            <a:off x="9174996" y="6482804"/>
            <a:ext cx="222591" cy="214956"/>
            <a:chOff x="0" y="0"/>
            <a:chExt cx="58625" cy="56614"/>
          </a:xfrm>
        </p:grpSpPr>
        <p:sp>
          <p:nvSpPr>
            <p:cNvPr id="7" name="Freeform 7"/>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9186470" y="5889131"/>
            <a:ext cx="222591" cy="214956"/>
            <a:chOff x="0" y="0"/>
            <a:chExt cx="58625" cy="56614"/>
          </a:xfrm>
        </p:grpSpPr>
        <p:sp>
          <p:nvSpPr>
            <p:cNvPr id="10" name="Freeform 10"/>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7350773" y="697726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ASSOCIATED WITH USING MUSIC FOR ESCAPISM </a:t>
            </a:r>
          </a:p>
        </p:txBody>
      </p:sp>
      <p:sp>
        <p:nvSpPr>
          <p:cNvPr id="6" name="TextBox 6"/>
          <p:cNvSpPr txBox="1"/>
          <p:nvPr/>
        </p:nvSpPr>
        <p:spPr>
          <a:xfrm>
            <a:off x="7408724" y="9098113"/>
            <a:ext cx="880832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Escapism ~ Mood Regulation + Emotion Evocation + Social Reward + Music Seeking + Sensorimotor Reward + Absorption</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pic>
        <p:nvPicPr>
          <p:cNvPr id="9" name="Picture 8">
            <a:extLst>
              <a:ext uri="{FF2B5EF4-FFF2-40B4-BE49-F238E27FC236}">
                <a16:creationId xmlns:a16="http://schemas.microsoft.com/office/drawing/2014/main" id="{F5C70693-92C8-8925-B8D0-DEB933F24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195" y="2271419"/>
            <a:ext cx="9334458" cy="6534121"/>
          </a:xfrm>
          <a:prstGeom prst="rect">
            <a:avLst/>
          </a:prstGeom>
        </p:spPr>
      </p:pic>
      <p:sp>
        <p:nvSpPr>
          <p:cNvPr id="13" name="TextBox 6">
            <a:extLst>
              <a:ext uri="{FF2B5EF4-FFF2-40B4-BE49-F238E27FC236}">
                <a16:creationId xmlns:a16="http://schemas.microsoft.com/office/drawing/2014/main" id="{9F865203-3CA9-23A4-614C-BB9BBE368DAA}"/>
              </a:ext>
            </a:extLst>
          </p:cNvPr>
          <p:cNvSpPr txBox="1"/>
          <p:nvPr/>
        </p:nvSpPr>
        <p:spPr>
          <a:xfrm>
            <a:off x="1093012" y="4675522"/>
            <a:ext cx="5124340" cy="1153777"/>
          </a:xfrm>
          <a:prstGeom prst="rect">
            <a:avLst/>
          </a:prstGeom>
        </p:spPr>
        <p:txBody>
          <a:bodyPr wrap="square" lIns="0" tIns="0" rIns="0" bIns="0" rtlCol="0" anchor="t">
            <a:spAutoFit/>
          </a:bodyPr>
          <a:lstStyle/>
          <a:p>
            <a:pPr algn="ctr">
              <a:spcBef>
                <a:spcPct val="0"/>
              </a:spcBef>
            </a:pPr>
            <a:r>
              <a:rPr lang="en-US" sz="2499" dirty="0">
                <a:solidFill>
                  <a:srgbClr val="000000"/>
                </a:solidFill>
                <a:latin typeface="Lato Italics"/>
              </a:rPr>
              <a:t>“When listening to music, I shut out the difficult things I don’t want to think about.”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187409"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6313193" y="6518131"/>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22319" y="567353"/>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ABSORPTION MEDIATES THE RELATIONSHIP BETWEEN CHAOS AND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pic>
        <p:nvPicPr>
          <p:cNvPr id="9" name="Picture 8">
            <a:extLst>
              <a:ext uri="{FF2B5EF4-FFF2-40B4-BE49-F238E27FC236}">
                <a16:creationId xmlns:a16="http://schemas.microsoft.com/office/drawing/2014/main" id="{23EFB3D6-5374-F051-0210-E1FF3C1E4E4B}"/>
              </a:ext>
            </a:extLst>
          </p:cNvPr>
          <p:cNvPicPr>
            <a:picLocks noChangeAspect="1"/>
          </p:cNvPicPr>
          <p:nvPr/>
        </p:nvPicPr>
        <p:blipFill rotWithShape="1">
          <a:blip r:embed="rId5">
            <a:extLst>
              <a:ext uri="{28A0092B-C50C-407E-A947-70E740481C1C}">
                <a14:useLocalDpi xmlns:a14="http://schemas.microsoft.com/office/drawing/2010/main" val="0"/>
              </a:ext>
            </a:extLst>
          </a:blip>
          <a:srcRect t="7955" b="58712"/>
          <a:stretch/>
        </p:blipFill>
        <p:spPr>
          <a:xfrm>
            <a:off x="4884822" y="1359004"/>
            <a:ext cx="8569036" cy="7140864"/>
          </a:xfrm>
          <a:prstGeom prst="rect">
            <a:avLst/>
          </a:prstGeom>
        </p:spPr>
      </p:pic>
      <p:sp>
        <p:nvSpPr>
          <p:cNvPr id="6" name="TextBox 6"/>
          <p:cNvSpPr txBox="1"/>
          <p:nvPr/>
        </p:nvSpPr>
        <p:spPr>
          <a:xfrm>
            <a:off x="5009721" y="8125032"/>
            <a:ext cx="9144000" cy="1736725"/>
          </a:xfrm>
          <a:prstGeom prst="rect">
            <a:avLst/>
          </a:prstGeom>
        </p:spPr>
        <p:txBody>
          <a:bodyPr lIns="0" tIns="0" rIns="0" bIns="0" rtlCol="0" anchor="t">
            <a:spAutoFit/>
          </a:bodyPr>
          <a:lstStyle/>
          <a:p>
            <a:pPr algn="just">
              <a:lnSpc>
                <a:spcPts val="3499"/>
              </a:lnSpc>
              <a:spcBef>
                <a:spcPct val="0"/>
              </a:spcBef>
            </a:pPr>
            <a:r>
              <a:rPr lang="en-US" sz="2499" dirty="0">
                <a:solidFill>
                  <a:srgbClr val="000000"/>
                </a:solidFill>
                <a:latin typeface="Lato"/>
              </a:rPr>
              <a:t>AIMS scores did not mediate this relationship for childhood CHAOS scores (indirect effect: B = 0.02 [-0.001, 0.05]), but it did for adolescent CHAOS scores (indirect effect: B = 0.02 [0.001, 0.05]).</a:t>
            </a:r>
          </a:p>
        </p:txBody>
      </p:sp>
      <p:pic>
        <p:nvPicPr>
          <p:cNvPr id="10" name="Picture 4" descr="100+] White Square Background s | Wallpapers.com">
            <a:extLst>
              <a:ext uri="{FF2B5EF4-FFF2-40B4-BE49-F238E27FC236}">
                <a16:creationId xmlns:a16="http://schemas.microsoft.com/office/drawing/2014/main" id="{C548EB7B-E8FF-B4C8-79BF-1E4CFE15F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18392228">
            <a:off x="5752840" y="3680281"/>
            <a:ext cx="2043277" cy="553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100+] White Square Background s | Wallpapers.com">
            <a:extLst>
              <a:ext uri="{FF2B5EF4-FFF2-40B4-BE49-F238E27FC236}">
                <a16:creationId xmlns:a16="http://schemas.microsoft.com/office/drawing/2014/main" id="{D9C4DDA6-F544-4436-4F5F-C6BE0C30DD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3227653">
            <a:off x="9869900" y="3929189"/>
            <a:ext cx="2043277" cy="3803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100+] White Square Background s | Wallpapers.com">
            <a:extLst>
              <a:ext uri="{FF2B5EF4-FFF2-40B4-BE49-F238E27FC236}">
                <a16:creationId xmlns:a16="http://schemas.microsoft.com/office/drawing/2014/main" id="{C6E62C32-477D-1B2B-2EE9-127914B26A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8153400" y="6137291"/>
            <a:ext cx="2245901" cy="380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0+] White Square Background s | Wallpapers.com">
            <a:extLst>
              <a:ext uri="{FF2B5EF4-FFF2-40B4-BE49-F238E27FC236}">
                <a16:creationId xmlns:a16="http://schemas.microsoft.com/office/drawing/2014/main" id="{435D7623-CE06-0AE7-9484-02ACD80887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6248400" y="7029665"/>
            <a:ext cx="5638800" cy="569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55272" flipH="1" flipV="1">
            <a:off x="16132820" y="-321025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699212"/>
            <a:ext cx="5768117" cy="3944908"/>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5"/>
            <a:stretch>
              <a:fillRect/>
            </a:stretch>
          </a:blipFill>
        </p:spPr>
        <p:txBody>
          <a:bodyPr/>
          <a:lstStyle/>
          <a:p>
            <a:endParaRPr lang="en-US" dirty="0"/>
          </a:p>
        </p:txBody>
      </p:sp>
      <p:sp>
        <p:nvSpPr>
          <p:cNvPr id="4" name="Freeform 4"/>
          <p:cNvSpPr/>
          <p:nvPr/>
        </p:nvSpPr>
        <p:spPr>
          <a:xfrm>
            <a:off x="8288131" y="338599"/>
            <a:ext cx="8971169" cy="4305521"/>
          </a:xfrm>
          <a:custGeom>
            <a:avLst/>
            <a:gdLst/>
            <a:ahLst/>
            <a:cxnLst/>
            <a:rect l="l" t="t" r="r" b="b"/>
            <a:pathLst>
              <a:path w="8971169" h="4305521">
                <a:moveTo>
                  <a:pt x="0" y="0"/>
                </a:moveTo>
                <a:lnTo>
                  <a:pt x="8971169" y="0"/>
                </a:lnTo>
                <a:lnTo>
                  <a:pt x="8971169" y="4305521"/>
                </a:lnTo>
                <a:lnTo>
                  <a:pt x="0" y="4305521"/>
                </a:lnTo>
                <a:lnTo>
                  <a:pt x="0" y="0"/>
                </a:lnTo>
                <a:close/>
              </a:path>
            </a:pathLst>
          </a:custGeom>
          <a:blipFill>
            <a:blip r:embed="rId6"/>
            <a:stretch>
              <a:fillRect/>
            </a:stretch>
          </a:blipFill>
        </p:spPr>
      </p:sp>
      <p:sp>
        <p:nvSpPr>
          <p:cNvPr id="5" name="Freeform 5"/>
          <p:cNvSpPr/>
          <p:nvPr/>
        </p:nvSpPr>
        <p:spPr>
          <a:xfrm>
            <a:off x="1227915" y="4734273"/>
            <a:ext cx="5369687" cy="4964780"/>
          </a:xfrm>
          <a:custGeom>
            <a:avLst/>
            <a:gdLst/>
            <a:ahLst/>
            <a:cxnLst/>
            <a:rect l="l" t="t" r="r" b="b"/>
            <a:pathLst>
              <a:path w="5369687" h="4964780">
                <a:moveTo>
                  <a:pt x="0" y="0"/>
                </a:moveTo>
                <a:lnTo>
                  <a:pt x="5369687" y="0"/>
                </a:lnTo>
                <a:lnTo>
                  <a:pt x="5369687" y="4964780"/>
                </a:lnTo>
                <a:lnTo>
                  <a:pt x="0" y="4964780"/>
                </a:lnTo>
                <a:lnTo>
                  <a:pt x="0" y="0"/>
                </a:lnTo>
                <a:close/>
              </a:path>
            </a:pathLst>
          </a:custGeom>
          <a:blipFill>
            <a:blip r:embed="rId7"/>
            <a:stretch>
              <a:fillRect/>
            </a:stretch>
          </a:blipFill>
        </p:spPr>
      </p:sp>
      <p:sp>
        <p:nvSpPr>
          <p:cNvPr id="6" name="Freeform 6"/>
          <p:cNvSpPr/>
          <p:nvPr/>
        </p:nvSpPr>
        <p:spPr>
          <a:xfrm>
            <a:off x="6597602" y="4931495"/>
            <a:ext cx="9365302" cy="2002984"/>
          </a:xfrm>
          <a:custGeom>
            <a:avLst/>
            <a:gdLst/>
            <a:ahLst/>
            <a:cxnLst/>
            <a:rect l="l" t="t" r="r" b="b"/>
            <a:pathLst>
              <a:path w="9365302" h="2002984">
                <a:moveTo>
                  <a:pt x="0" y="0"/>
                </a:moveTo>
                <a:lnTo>
                  <a:pt x="9365301" y="0"/>
                </a:lnTo>
                <a:lnTo>
                  <a:pt x="9365301" y="2002983"/>
                </a:lnTo>
                <a:lnTo>
                  <a:pt x="0" y="2002983"/>
                </a:lnTo>
                <a:lnTo>
                  <a:pt x="0" y="0"/>
                </a:lnTo>
                <a:close/>
              </a:path>
            </a:pathLst>
          </a:custGeom>
          <a:blipFill>
            <a:blip r:embed="rId8"/>
            <a:stretch>
              <a:fillRect/>
            </a:stretch>
          </a:blipFill>
        </p:spPr>
        <p:txBody>
          <a:bodyPr/>
          <a:lstStyle/>
          <a:p>
            <a:endParaRPr lang="en-US" dirty="0"/>
          </a:p>
        </p:txBody>
      </p:sp>
      <p:sp>
        <p:nvSpPr>
          <p:cNvPr id="7" name="Freeform 7"/>
          <p:cNvSpPr/>
          <p:nvPr/>
        </p:nvSpPr>
        <p:spPr>
          <a:xfrm>
            <a:off x="10021146" y="6033878"/>
            <a:ext cx="7238154" cy="1801200"/>
          </a:xfrm>
          <a:custGeom>
            <a:avLst/>
            <a:gdLst/>
            <a:ahLst/>
            <a:cxnLst/>
            <a:rect l="l" t="t" r="r" b="b"/>
            <a:pathLst>
              <a:path w="7238154" h="1801200">
                <a:moveTo>
                  <a:pt x="0" y="0"/>
                </a:moveTo>
                <a:lnTo>
                  <a:pt x="7238154" y="0"/>
                </a:lnTo>
                <a:lnTo>
                  <a:pt x="7238154" y="1801200"/>
                </a:lnTo>
                <a:lnTo>
                  <a:pt x="0" y="1801200"/>
                </a:lnTo>
                <a:lnTo>
                  <a:pt x="0" y="0"/>
                </a:lnTo>
                <a:close/>
              </a:path>
            </a:pathLst>
          </a:custGeom>
          <a:blipFill>
            <a:blip r:embed="rId9"/>
            <a:stretch>
              <a:fillRect/>
            </a:stretch>
          </a:blipFill>
        </p:spPr>
      </p:sp>
      <p:sp>
        <p:nvSpPr>
          <p:cNvPr id="8" name="Freeform 8"/>
          <p:cNvSpPr/>
          <p:nvPr/>
        </p:nvSpPr>
        <p:spPr>
          <a:xfrm>
            <a:off x="5901200" y="7911813"/>
            <a:ext cx="11707295" cy="543998"/>
          </a:xfrm>
          <a:custGeom>
            <a:avLst/>
            <a:gdLst/>
            <a:ahLst/>
            <a:cxnLst/>
            <a:rect l="l" t="t" r="r" b="b"/>
            <a:pathLst>
              <a:path w="11707295" h="543998">
                <a:moveTo>
                  <a:pt x="0" y="0"/>
                </a:moveTo>
                <a:lnTo>
                  <a:pt x="11707295" y="0"/>
                </a:lnTo>
                <a:lnTo>
                  <a:pt x="11707295" y="543998"/>
                </a:lnTo>
                <a:lnTo>
                  <a:pt x="0" y="543998"/>
                </a:lnTo>
                <a:lnTo>
                  <a:pt x="0" y="0"/>
                </a:lnTo>
                <a:close/>
              </a:path>
            </a:pathLst>
          </a:custGeom>
          <a:blipFill>
            <a:blip r:embed="rId10"/>
            <a:stretch>
              <a:fillRect/>
            </a:stretch>
          </a:blipFill>
        </p:spPr>
      </p:sp>
      <p:sp>
        <p:nvSpPr>
          <p:cNvPr id="9" name="Freeform 9"/>
          <p:cNvSpPr/>
          <p:nvPr/>
        </p:nvSpPr>
        <p:spPr>
          <a:xfrm>
            <a:off x="5295558" y="8532545"/>
            <a:ext cx="11234936" cy="1024096"/>
          </a:xfrm>
          <a:custGeom>
            <a:avLst/>
            <a:gdLst/>
            <a:ahLst/>
            <a:cxnLst/>
            <a:rect l="l" t="t" r="r" b="b"/>
            <a:pathLst>
              <a:path w="11234936" h="1024096">
                <a:moveTo>
                  <a:pt x="0" y="0"/>
                </a:moveTo>
                <a:lnTo>
                  <a:pt x="11234936" y="0"/>
                </a:lnTo>
                <a:lnTo>
                  <a:pt x="11234936" y="1024096"/>
                </a:lnTo>
                <a:lnTo>
                  <a:pt x="0" y="1024096"/>
                </a:lnTo>
                <a:lnTo>
                  <a:pt x="0" y="0"/>
                </a:lnTo>
                <a:close/>
              </a:path>
            </a:pathLst>
          </a:custGeom>
          <a:blipFill>
            <a:blip r:embed="rId11"/>
            <a:stretch>
              <a:fillRect/>
            </a:stretch>
          </a:blipFill>
        </p:spPr>
      </p:sp>
      <p:sp>
        <p:nvSpPr>
          <p:cNvPr id="10" name="TextBox 10"/>
          <p:cNvSpPr txBox="1"/>
          <p:nvPr/>
        </p:nvSpPr>
        <p:spPr>
          <a:xfrm>
            <a:off x="363594" y="9785708"/>
            <a:ext cx="17560813" cy="355185"/>
          </a:xfrm>
          <a:prstGeom prst="rect">
            <a:avLst/>
          </a:prstGeom>
        </p:spPr>
        <p:txBody>
          <a:bodyPr lIns="0" tIns="0" rIns="0" bIns="0" rtlCol="0" anchor="t">
            <a:spAutoFit/>
          </a:bodyPr>
          <a:lstStyle/>
          <a:p>
            <a:pPr algn="ctr">
              <a:lnSpc>
                <a:spcPts val="2997"/>
              </a:lnSpc>
              <a:spcBef>
                <a:spcPct val="0"/>
              </a:spcBef>
            </a:pPr>
            <a:r>
              <a:rPr lang="en-US" sz="2141">
                <a:solidFill>
                  <a:srgbClr val="000000"/>
                </a:solidFill>
                <a:latin typeface="Canva Sans"/>
              </a:rPr>
              <a:t>e.g.   Granot, Spitz et al., 2021; Hennessy et al., 2021; Krause et al., 2021; Thoma et al.,  2012;   Ziv &amp; Hollander-Shabtai, 2021</a:t>
            </a:r>
          </a:p>
        </p:txBody>
      </p:sp>
      <p:sp>
        <p:nvSpPr>
          <p:cNvPr id="11" name="TextBox 11"/>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0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30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3395380" y="-410586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303788">
            <a:off x="-5362942" y="-3861982"/>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140312" y="247650"/>
            <a:ext cx="12338332" cy="1552575"/>
          </a:xfrm>
          <a:prstGeom prst="rect">
            <a:avLst/>
          </a:prstGeom>
        </p:spPr>
        <p:txBody>
          <a:bodyPr lIns="0" tIns="0" rIns="0" bIns="0" rtlCol="0" anchor="t">
            <a:spAutoFit/>
          </a:bodyPr>
          <a:lstStyle/>
          <a:p>
            <a:pPr algn="ctr">
              <a:lnSpc>
                <a:spcPts val="12150"/>
              </a:lnSpc>
            </a:pPr>
            <a:r>
              <a:rPr lang="en-US" sz="10125">
                <a:solidFill>
                  <a:srgbClr val="000000"/>
                </a:solidFill>
                <a:latin typeface="Lato Bold"/>
              </a:rPr>
              <a:t>DISCUSSION</a:t>
            </a:r>
          </a:p>
        </p:txBody>
      </p:sp>
      <p:sp>
        <p:nvSpPr>
          <p:cNvPr id="5" name="TextBox 5"/>
          <p:cNvSpPr txBox="1"/>
          <p:nvPr/>
        </p:nvSpPr>
        <p:spPr>
          <a:xfrm>
            <a:off x="3124707" y="3504469"/>
            <a:ext cx="10814803" cy="48037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Lato"/>
              </a:rPr>
              <a:t>Individuals who report experiencing early life adversity also report being highly absorbed by music. </a:t>
            </a:r>
          </a:p>
          <a:p>
            <a:pPr marL="539749" lvl="1" indent="-269875">
              <a:lnSpc>
                <a:spcPts val="3499"/>
              </a:lnSpc>
              <a:buFont typeface="Arial"/>
              <a:buChar char="•"/>
            </a:pPr>
            <a:r>
              <a:rPr lang="en-US" sz="2499">
                <a:solidFill>
                  <a:srgbClr val="000000"/>
                </a:solidFill>
                <a:latin typeface="Lato"/>
              </a:rPr>
              <a:t>This relationship is observed in retrospective reports of both childhood and adolescence experiences.</a:t>
            </a:r>
          </a:p>
          <a:p>
            <a:pPr marL="539749" lvl="1" indent="-269875">
              <a:lnSpc>
                <a:spcPts val="3499"/>
              </a:lnSpc>
              <a:buFont typeface="Arial"/>
              <a:buChar char="•"/>
            </a:pPr>
            <a:r>
              <a:rPr lang="en-US" sz="2499">
                <a:solidFill>
                  <a:srgbClr val="000000"/>
                </a:solidFill>
                <a:latin typeface="Lato"/>
              </a:rPr>
              <a:t>“Escaping” adverse contexts into music is one way individuals with ELA develop resilience.</a:t>
            </a:r>
          </a:p>
          <a:p>
            <a:pPr marL="539749" lvl="1" indent="-269875">
              <a:lnSpc>
                <a:spcPts val="3499"/>
              </a:lnSpc>
              <a:buFont typeface="Arial"/>
              <a:buChar char="•"/>
            </a:pPr>
            <a:r>
              <a:rPr lang="en-US" sz="2499">
                <a:solidFill>
                  <a:srgbClr val="000000"/>
                </a:solidFill>
                <a:latin typeface="Lato"/>
              </a:rPr>
              <a:t>AIMS did not mediate the relationship between exposure to threat and resilience because it is likely not advantageous to psychologically escape these contexts.</a:t>
            </a:r>
          </a:p>
          <a:p>
            <a:pPr marL="539749" lvl="1" indent="-269875">
              <a:lnSpc>
                <a:spcPts val="3499"/>
              </a:lnSpc>
              <a:buFont typeface="Arial"/>
              <a:buChar char="•"/>
            </a:pPr>
            <a:r>
              <a:rPr lang="en-US" sz="2499">
                <a:solidFill>
                  <a:srgbClr val="000000"/>
                </a:solidFill>
                <a:latin typeface="Lato"/>
              </a:rPr>
              <a:t>CHAOS – AIMS – Resilience mediation driven by adolescent CHAOS scores, likely due to increased agency in music listening during this time.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880218"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6335040" y="-562494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8349" y="374910"/>
            <a:ext cx="14448559"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CUMULATIVE RISK </a:t>
            </a:r>
          </a:p>
        </p:txBody>
      </p:sp>
      <p:sp>
        <p:nvSpPr>
          <p:cNvPr id="5" name="TextBox 5"/>
          <p:cNvSpPr txBox="1"/>
          <p:nvPr/>
        </p:nvSpPr>
        <p:spPr>
          <a:xfrm>
            <a:off x="8344742" y="9844230"/>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McLaughlin et al., 2021</a:t>
            </a:r>
          </a:p>
        </p:txBody>
      </p:sp>
      <p:sp>
        <p:nvSpPr>
          <p:cNvPr id="6" name="TextBox 6"/>
          <p:cNvSpPr txBox="1"/>
          <p:nvPr/>
        </p:nvSpPr>
        <p:spPr>
          <a:xfrm>
            <a:off x="17306822" y="9844230"/>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3</a:t>
            </a:r>
          </a:p>
        </p:txBody>
      </p:sp>
      <p:sp>
        <p:nvSpPr>
          <p:cNvPr id="7" name="Freeform 7"/>
          <p:cNvSpPr/>
          <p:nvPr/>
        </p:nvSpPr>
        <p:spPr>
          <a:xfrm>
            <a:off x="7143162" y="1485901"/>
            <a:ext cx="4001677" cy="8358330"/>
          </a:xfrm>
          <a:custGeom>
            <a:avLst/>
            <a:gdLst/>
            <a:ahLst/>
            <a:cxnLst/>
            <a:rect l="l" t="t" r="r" b="b"/>
            <a:pathLst>
              <a:path w="6945050" h="8595510">
                <a:moveTo>
                  <a:pt x="0" y="0"/>
                </a:moveTo>
                <a:lnTo>
                  <a:pt x="6945050" y="0"/>
                </a:lnTo>
                <a:lnTo>
                  <a:pt x="6945050" y="8595509"/>
                </a:lnTo>
                <a:lnTo>
                  <a:pt x="0" y="8595509"/>
                </a:lnTo>
                <a:lnTo>
                  <a:pt x="0" y="0"/>
                </a:lnTo>
                <a:close/>
              </a:path>
            </a:pathLst>
          </a:custGeom>
          <a:blipFill>
            <a:blip r:embed="rId5"/>
            <a:stretch>
              <a:fillRect l="-96817" r="-97383"/>
            </a:stretch>
          </a:blipFill>
        </p:spPr>
        <p:txBody>
          <a:bodyPr/>
          <a:lstStyle/>
          <a:p>
            <a:endParaRPr lang="en-US" dirty="0"/>
          </a:p>
        </p:txBody>
      </p:sp>
      <p:sp>
        <p:nvSpPr>
          <p:cNvPr id="8" name="TextBox 8"/>
          <p:cNvSpPr txBox="1"/>
          <p:nvPr/>
        </p:nvSpPr>
        <p:spPr>
          <a:xfrm>
            <a:off x="12891189" y="3856322"/>
            <a:ext cx="4269251" cy="3583949"/>
          </a:xfrm>
          <a:prstGeom prst="rect">
            <a:avLst/>
          </a:prstGeom>
        </p:spPr>
        <p:txBody>
          <a:bodyPr lIns="0" tIns="0" rIns="0" bIns="0" rtlCol="0" anchor="t">
            <a:spAutoFit/>
          </a:bodyPr>
          <a:lstStyle/>
          <a:p>
            <a:pPr>
              <a:lnSpc>
                <a:spcPts val="4059"/>
              </a:lnSpc>
            </a:pPr>
            <a:r>
              <a:rPr lang="en-US" sz="2899" u="sng" dirty="0">
                <a:solidFill>
                  <a:srgbClr val="000000"/>
                </a:solidFill>
                <a:latin typeface="Lato Bold"/>
              </a:rPr>
              <a:t>Assumptions:</a:t>
            </a:r>
          </a:p>
          <a:p>
            <a:pPr marL="626030" lvl="1" indent="-313015">
              <a:lnSpc>
                <a:spcPts val="4059"/>
              </a:lnSpc>
              <a:buFont typeface="Arial"/>
              <a:buChar char="•"/>
            </a:pPr>
            <a:r>
              <a:rPr lang="en-US" sz="2899" dirty="0">
                <a:solidFill>
                  <a:srgbClr val="000000"/>
                </a:solidFill>
                <a:latin typeface="Lato"/>
              </a:rPr>
              <a:t>distinct adversities act upon the same mechanism</a:t>
            </a:r>
          </a:p>
          <a:p>
            <a:pPr marL="626030" lvl="1" indent="-313015">
              <a:lnSpc>
                <a:spcPts val="4059"/>
              </a:lnSpc>
              <a:buFont typeface="Arial"/>
              <a:buChar char="•"/>
            </a:pPr>
            <a:r>
              <a:rPr lang="en-US" sz="2899" dirty="0">
                <a:solidFill>
                  <a:srgbClr val="000000"/>
                </a:solidFill>
                <a:latin typeface="Lato"/>
              </a:rPr>
              <a:t>each experience has equal &amp; additive outcomes</a:t>
            </a:r>
          </a:p>
        </p:txBody>
      </p:sp>
      <p:sp>
        <p:nvSpPr>
          <p:cNvPr id="9" name="TextBox 8">
            <a:extLst>
              <a:ext uri="{FF2B5EF4-FFF2-40B4-BE49-F238E27FC236}">
                <a16:creationId xmlns:a16="http://schemas.microsoft.com/office/drawing/2014/main" id="{D225665A-1E7F-2C7E-86A4-844BE0B99C57}"/>
              </a:ext>
            </a:extLst>
          </p:cNvPr>
          <p:cNvSpPr txBox="1"/>
          <p:nvPr/>
        </p:nvSpPr>
        <p:spPr>
          <a:xfrm>
            <a:off x="622624" y="2936608"/>
            <a:ext cx="4269251" cy="2576603"/>
          </a:xfrm>
          <a:prstGeom prst="rect">
            <a:avLst/>
          </a:prstGeom>
        </p:spPr>
        <p:txBody>
          <a:bodyPr lIns="0" tIns="0" rIns="0" bIns="0" rtlCol="0" anchor="t">
            <a:spAutoFit/>
          </a:bodyPr>
          <a:lstStyle/>
          <a:p>
            <a:pPr>
              <a:lnSpc>
                <a:spcPts val="4059"/>
              </a:lnSpc>
            </a:pPr>
            <a:r>
              <a:rPr lang="en-US" sz="2899" dirty="0">
                <a:solidFill>
                  <a:srgbClr val="000000"/>
                </a:solidFill>
                <a:latin typeface="Lato"/>
              </a:rPr>
              <a:t>In general, greater exposure to ELA results in higher vulnerability to mental illness &amp; lower resilience as adults …. </a:t>
            </a:r>
          </a:p>
        </p:txBody>
      </p:sp>
      <p:pic>
        <p:nvPicPr>
          <p:cNvPr id="1028" name="Picture 4" descr="Thinking Face With Question Mark Emoji">
            <a:extLst>
              <a:ext uri="{FF2B5EF4-FFF2-40B4-BE49-F238E27FC236}">
                <a16:creationId xmlns:a16="http://schemas.microsoft.com/office/drawing/2014/main" id="{151CE7EB-D566-50D7-A18B-B6D1AFB3D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749" y="5742877"/>
            <a:ext cx="3341854" cy="3341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583748" y="6613419"/>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081529" y="-5593412"/>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86730" y="554795"/>
            <a:ext cx="15533380"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DIMENSIONAL MODELS</a:t>
            </a:r>
          </a:p>
        </p:txBody>
      </p:sp>
      <p:sp>
        <p:nvSpPr>
          <p:cNvPr id="5" name="Freeform 5"/>
          <p:cNvSpPr/>
          <p:nvPr/>
        </p:nvSpPr>
        <p:spPr>
          <a:xfrm>
            <a:off x="486729" y="3369850"/>
            <a:ext cx="5495562" cy="3891321"/>
          </a:xfrm>
          <a:custGeom>
            <a:avLst/>
            <a:gdLst/>
            <a:ahLst/>
            <a:cxnLst/>
            <a:rect l="l" t="t" r="r" b="b"/>
            <a:pathLst>
              <a:path w="5495562" h="3891321">
                <a:moveTo>
                  <a:pt x="0" y="0"/>
                </a:moveTo>
                <a:lnTo>
                  <a:pt x="5495561" y="0"/>
                </a:lnTo>
                <a:lnTo>
                  <a:pt x="5495561" y="3891322"/>
                </a:lnTo>
                <a:lnTo>
                  <a:pt x="0" y="3891322"/>
                </a:lnTo>
                <a:lnTo>
                  <a:pt x="0" y="0"/>
                </a:lnTo>
                <a:close/>
              </a:path>
            </a:pathLst>
          </a:custGeom>
          <a:blipFill>
            <a:blip r:embed="rId5"/>
            <a:stretch>
              <a:fillRect l="-224156" t="-14898" r="-6742" b="-272331"/>
            </a:stretch>
          </a:blipFill>
        </p:spPr>
        <p:txBody>
          <a:bodyPr/>
          <a:lstStyle/>
          <a:p>
            <a:endParaRPr lang="en-US" dirty="0"/>
          </a:p>
        </p:txBody>
      </p:sp>
      <p:sp>
        <p:nvSpPr>
          <p:cNvPr id="6" name="TextBox 6"/>
          <p:cNvSpPr txBox="1"/>
          <p:nvPr/>
        </p:nvSpPr>
        <p:spPr>
          <a:xfrm>
            <a:off x="8350830"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McLaughlin et al., 2021</a:t>
            </a:r>
          </a:p>
        </p:txBody>
      </p:sp>
      <p:sp>
        <p:nvSpPr>
          <p:cNvPr id="7" name="TextBox 7"/>
          <p:cNvSpPr txBox="1"/>
          <p:nvPr/>
        </p:nvSpPr>
        <p:spPr>
          <a:xfrm>
            <a:off x="17154422"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4</a:t>
            </a:r>
          </a:p>
        </p:txBody>
      </p:sp>
      <p:sp>
        <p:nvSpPr>
          <p:cNvPr id="8" name="Freeform 8"/>
          <p:cNvSpPr/>
          <p:nvPr/>
        </p:nvSpPr>
        <p:spPr>
          <a:xfrm>
            <a:off x="6511625" y="3537542"/>
            <a:ext cx="5264749" cy="3895344"/>
          </a:xfrm>
          <a:custGeom>
            <a:avLst/>
            <a:gdLst/>
            <a:ahLst/>
            <a:cxnLst/>
            <a:rect l="l" t="t" r="r" b="b"/>
            <a:pathLst>
              <a:path w="5264749" h="3587061">
                <a:moveTo>
                  <a:pt x="0" y="0"/>
                </a:moveTo>
                <a:lnTo>
                  <a:pt x="5264749" y="0"/>
                </a:lnTo>
                <a:lnTo>
                  <a:pt x="5264749" y="3587060"/>
                </a:lnTo>
                <a:lnTo>
                  <a:pt x="0" y="3587060"/>
                </a:lnTo>
                <a:lnTo>
                  <a:pt x="0" y="0"/>
                </a:lnTo>
                <a:close/>
              </a:path>
            </a:pathLst>
          </a:custGeom>
          <a:blipFill>
            <a:blip r:embed="rId5"/>
            <a:stretch>
              <a:fillRect l="-224156" t="-122619" r="-6742" b="-179812"/>
            </a:stretch>
          </a:blipFill>
        </p:spPr>
        <p:txBody>
          <a:bodyPr/>
          <a:lstStyle/>
          <a:p>
            <a:endParaRPr lang="en-US" dirty="0"/>
          </a:p>
        </p:txBody>
      </p:sp>
      <p:sp>
        <p:nvSpPr>
          <p:cNvPr id="9" name="Freeform 9"/>
          <p:cNvSpPr/>
          <p:nvPr/>
        </p:nvSpPr>
        <p:spPr>
          <a:xfrm>
            <a:off x="12305708" y="3684565"/>
            <a:ext cx="5062716" cy="3895344"/>
          </a:xfrm>
          <a:custGeom>
            <a:avLst/>
            <a:gdLst/>
            <a:ahLst/>
            <a:cxnLst/>
            <a:rect l="l" t="t" r="r" b="b"/>
            <a:pathLst>
              <a:path w="5062716" h="3306279">
                <a:moveTo>
                  <a:pt x="0" y="0"/>
                </a:moveTo>
                <a:lnTo>
                  <a:pt x="5062716" y="0"/>
                </a:lnTo>
                <a:lnTo>
                  <a:pt x="5062716" y="3306278"/>
                </a:lnTo>
                <a:lnTo>
                  <a:pt x="0" y="3306278"/>
                </a:lnTo>
                <a:lnTo>
                  <a:pt x="0" y="0"/>
                </a:lnTo>
                <a:close/>
              </a:path>
            </a:pathLst>
          </a:custGeom>
          <a:blipFill>
            <a:blip r:embed="rId5"/>
            <a:stretch>
              <a:fillRect l="-224156" t="-241504" r="-6742" b="-78349"/>
            </a:stretch>
          </a:blipFill>
        </p:spPr>
      </p:sp>
      <p:sp>
        <p:nvSpPr>
          <p:cNvPr id="10" name="TextBox 10"/>
          <p:cNvSpPr txBox="1"/>
          <p:nvPr/>
        </p:nvSpPr>
        <p:spPr>
          <a:xfrm>
            <a:off x="556911" y="7947445"/>
            <a:ext cx="542538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absence of expected environmental input</a:t>
            </a:r>
          </a:p>
        </p:txBody>
      </p:sp>
      <p:sp>
        <p:nvSpPr>
          <p:cNvPr id="11" name="TextBox 11"/>
          <p:cNvSpPr txBox="1"/>
          <p:nvPr/>
        </p:nvSpPr>
        <p:spPr>
          <a:xfrm>
            <a:off x="7327632" y="7939507"/>
            <a:ext cx="3975422" cy="860425"/>
          </a:xfrm>
          <a:prstGeom prst="rect">
            <a:avLst/>
          </a:prstGeom>
        </p:spPr>
        <p:txBody>
          <a:bodyPr lIns="0" tIns="0" rIns="0" bIns="0" rtlCol="0" anchor="t">
            <a:spAutoFit/>
          </a:bodyPr>
          <a:lstStyle/>
          <a:p>
            <a:pPr algn="ctr">
              <a:lnSpc>
                <a:spcPts val="3499"/>
              </a:lnSpc>
            </a:pPr>
            <a:r>
              <a:rPr lang="en-US" sz="2499" dirty="0">
                <a:solidFill>
                  <a:srgbClr val="000000"/>
                </a:solidFill>
                <a:latin typeface="Lato Italics"/>
              </a:rPr>
              <a:t>exposure to or risk of physical </a:t>
            </a:r>
          </a:p>
          <a:p>
            <a:pPr algn="ctr">
              <a:lnSpc>
                <a:spcPts val="3499"/>
              </a:lnSpc>
              <a:spcBef>
                <a:spcPct val="0"/>
              </a:spcBef>
            </a:pPr>
            <a:r>
              <a:rPr lang="en-US" sz="2499" dirty="0">
                <a:solidFill>
                  <a:srgbClr val="000000"/>
                </a:solidFill>
                <a:latin typeface="Lato Italics"/>
              </a:rPr>
              <a:t>or psychological harm</a:t>
            </a:r>
          </a:p>
        </p:txBody>
      </p:sp>
      <p:sp>
        <p:nvSpPr>
          <p:cNvPr id="12" name="TextBox 12"/>
          <p:cNvSpPr txBox="1"/>
          <p:nvPr/>
        </p:nvSpPr>
        <p:spPr>
          <a:xfrm>
            <a:off x="12648395" y="7894624"/>
            <a:ext cx="5152876"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stochastic variation in the environment</a:t>
            </a:r>
          </a:p>
        </p:txBody>
      </p:sp>
      <p:sp>
        <p:nvSpPr>
          <p:cNvPr id="13" name="TextBox 13"/>
          <p:cNvSpPr txBox="1"/>
          <p:nvPr/>
        </p:nvSpPr>
        <p:spPr>
          <a:xfrm>
            <a:off x="486729" y="2153815"/>
            <a:ext cx="16772571" cy="1216035"/>
          </a:xfrm>
          <a:prstGeom prst="rect">
            <a:avLst/>
          </a:prstGeom>
        </p:spPr>
        <p:txBody>
          <a:bodyPr lIns="0" tIns="0" rIns="0" bIns="0" rtlCol="0" anchor="t">
            <a:spAutoFit/>
          </a:bodyPr>
          <a:lstStyle/>
          <a:p>
            <a:pPr>
              <a:lnSpc>
                <a:spcPts val="4899"/>
              </a:lnSpc>
            </a:pPr>
            <a:r>
              <a:rPr lang="en-US" sz="3499" dirty="0">
                <a:solidFill>
                  <a:srgbClr val="000000"/>
                </a:solidFill>
                <a:latin typeface="Lato"/>
              </a:rPr>
              <a:t>Goal: identify </a:t>
            </a:r>
            <a:r>
              <a:rPr lang="en-US" sz="3499" dirty="0">
                <a:solidFill>
                  <a:srgbClr val="000000"/>
                </a:solidFill>
                <a:latin typeface="Lato Bold"/>
              </a:rPr>
              <a:t>core dimensions</a:t>
            </a:r>
            <a:r>
              <a:rPr lang="en-US" sz="3499" dirty="0">
                <a:solidFill>
                  <a:srgbClr val="000000"/>
                </a:solidFill>
                <a:latin typeface="Lato"/>
              </a:rPr>
              <a:t> of experiences that occur in multiple types of adversity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D54B74F0-350B-44EB-6499-03E212EB91F9}"/>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5"/>
            <a:stretch>
              <a:fillRect/>
            </a:stretch>
          </a:blipFill>
        </p:spPr>
      </p:sp>
      <p:sp>
        <p:nvSpPr>
          <p:cNvPr id="4" name="Freeform 4"/>
          <p:cNvSpPr/>
          <p:nvPr/>
        </p:nvSpPr>
        <p:spPr>
          <a:xfrm>
            <a:off x="3947030" y="2845044"/>
            <a:ext cx="4279434" cy="3956739"/>
          </a:xfrm>
          <a:custGeom>
            <a:avLst/>
            <a:gdLst/>
            <a:ahLst/>
            <a:cxnLst/>
            <a:rect l="l" t="t" r="r" b="b"/>
            <a:pathLst>
              <a:path w="4279434" h="3956739">
                <a:moveTo>
                  <a:pt x="0" y="0"/>
                </a:moveTo>
                <a:lnTo>
                  <a:pt x="4279435" y="0"/>
                </a:lnTo>
                <a:lnTo>
                  <a:pt x="4279435" y="3956739"/>
                </a:lnTo>
                <a:lnTo>
                  <a:pt x="0" y="3956739"/>
                </a:lnTo>
                <a:lnTo>
                  <a:pt x="0" y="0"/>
                </a:lnTo>
                <a:close/>
              </a:path>
            </a:pathLst>
          </a:custGeom>
          <a:blipFill>
            <a:blip r:embed="rId6"/>
            <a:stretch>
              <a:fillRect/>
            </a:stretch>
          </a:blipFill>
        </p:spPr>
      </p:sp>
      <p:sp>
        <p:nvSpPr>
          <p:cNvPr id="5" name="Freeform 5"/>
          <p:cNvSpPr/>
          <p:nvPr/>
        </p:nvSpPr>
        <p:spPr>
          <a:xfrm>
            <a:off x="8721388" y="6438900"/>
            <a:ext cx="3193139" cy="2280822"/>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7"/>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5</a:t>
            </a:r>
          </a:p>
        </p:txBody>
      </p:sp>
      <p:sp>
        <p:nvSpPr>
          <p:cNvPr id="10" name="TextBox 10"/>
          <p:cNvSpPr txBox="1"/>
          <p:nvPr/>
        </p:nvSpPr>
        <p:spPr>
          <a:xfrm>
            <a:off x="-433624" y="4521655"/>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 (across dimensions)</a:t>
            </a:r>
          </a:p>
        </p:txBody>
      </p:sp>
      <p:sp>
        <p:nvSpPr>
          <p:cNvPr id="11" name="TextBox 11"/>
          <p:cNvSpPr txBox="1"/>
          <p:nvPr/>
        </p:nvSpPr>
        <p:spPr>
          <a:xfrm>
            <a:off x="3914373" y="6801783"/>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More incentive to engage in regulatory behavior</a:t>
            </a:r>
          </a:p>
        </p:txBody>
      </p:sp>
      <p:sp>
        <p:nvSpPr>
          <p:cNvPr id="12" name="TextBox 12"/>
          <p:cNvSpPr txBox="1"/>
          <p:nvPr/>
        </p:nvSpPr>
        <p:spPr>
          <a:xfrm>
            <a:off x="8226464" y="897651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Higher music usage for regulation as an adult</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147632" y="5846131"/>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6">
            <a:extLst>
              <a:ext uri="{FF2B5EF4-FFF2-40B4-BE49-F238E27FC236}">
                <a16:creationId xmlns:a16="http://schemas.microsoft.com/office/drawing/2014/main" id="{2CF56492-22FC-45E1-2E86-5F60D897F02A}"/>
              </a:ext>
            </a:extLst>
          </p:cNvPr>
          <p:cNvSpPr/>
          <p:nvPr/>
        </p:nvSpPr>
        <p:spPr>
          <a:xfrm rot="19940208">
            <a:off x="11990346" y="5735177"/>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26" name="Picture 2" descr="How To Improve Your Mental Health Every Day | Mint Physicians">
            <a:extLst>
              <a:ext uri="{FF2B5EF4-FFF2-40B4-BE49-F238E27FC236}">
                <a16:creationId xmlns:a16="http://schemas.microsoft.com/office/drawing/2014/main" id="{C4310EE4-FC6B-00DB-D3C4-4CD13267EF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26274" y="2976527"/>
            <a:ext cx="3874025" cy="25826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2">
            <a:extLst>
              <a:ext uri="{FF2B5EF4-FFF2-40B4-BE49-F238E27FC236}">
                <a16:creationId xmlns:a16="http://schemas.microsoft.com/office/drawing/2014/main" id="{1FF8BBDD-BC80-00A6-BBD4-7127483ABDB0}"/>
              </a:ext>
            </a:extLst>
          </p:cNvPr>
          <p:cNvSpPr txBox="1"/>
          <p:nvPr/>
        </p:nvSpPr>
        <p:spPr>
          <a:xfrm>
            <a:off x="13890900" y="5590583"/>
            <a:ext cx="2892056" cy="853760"/>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Lato Italics"/>
              </a:rPr>
              <a:t>Improved adult mental health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270472" y="4760545"/>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5329998" y="-334296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53599" y="2753294"/>
            <a:ext cx="8105549" cy="5630906"/>
          </a:xfrm>
          <a:custGeom>
            <a:avLst/>
            <a:gdLst/>
            <a:ahLst/>
            <a:cxnLst/>
            <a:rect l="l" t="t" r="r" b="b"/>
            <a:pathLst>
              <a:path w="7605434" h="5335989">
                <a:moveTo>
                  <a:pt x="0" y="0"/>
                </a:moveTo>
                <a:lnTo>
                  <a:pt x="7605435" y="0"/>
                </a:lnTo>
                <a:lnTo>
                  <a:pt x="7605435" y="5335989"/>
                </a:lnTo>
                <a:lnTo>
                  <a:pt x="0" y="5335989"/>
                </a:lnTo>
                <a:lnTo>
                  <a:pt x="0" y="0"/>
                </a:lnTo>
                <a:close/>
              </a:path>
            </a:pathLst>
          </a:custGeom>
          <a:blipFill>
            <a:blip r:embed="rId5"/>
            <a:stretch>
              <a:fillRect/>
            </a:stretch>
          </a:blipFill>
        </p:spPr>
      </p:sp>
      <p:sp>
        <p:nvSpPr>
          <p:cNvPr id="5" name="Freeform 5"/>
          <p:cNvSpPr/>
          <p:nvPr/>
        </p:nvSpPr>
        <p:spPr>
          <a:xfrm>
            <a:off x="230857" y="2891210"/>
            <a:ext cx="7705176" cy="5241923"/>
          </a:xfrm>
          <a:custGeom>
            <a:avLst/>
            <a:gdLst/>
            <a:ahLst/>
            <a:cxnLst/>
            <a:rect l="l" t="t" r="r" b="b"/>
            <a:pathLst>
              <a:path w="7705176" h="5241923">
                <a:moveTo>
                  <a:pt x="0" y="0"/>
                </a:moveTo>
                <a:lnTo>
                  <a:pt x="7705176" y="0"/>
                </a:lnTo>
                <a:lnTo>
                  <a:pt x="7705176" y="5241923"/>
                </a:lnTo>
                <a:lnTo>
                  <a:pt x="0" y="5241923"/>
                </a:lnTo>
                <a:lnTo>
                  <a:pt x="0" y="0"/>
                </a:lnTo>
                <a:close/>
              </a:path>
            </a:pathLst>
          </a:custGeom>
          <a:blipFill>
            <a:blip r:embed="rId6"/>
            <a:stretch>
              <a:fillRect/>
            </a:stretch>
          </a:blipFill>
        </p:spPr>
      </p:sp>
      <p:sp>
        <p:nvSpPr>
          <p:cNvPr id="6" name="Freeform 6"/>
          <p:cNvSpPr/>
          <p:nvPr/>
        </p:nvSpPr>
        <p:spPr>
          <a:xfrm rot="-1196535" flipV="1">
            <a:off x="5655086" y="2553429"/>
            <a:ext cx="3999661" cy="1378340"/>
          </a:xfrm>
          <a:custGeom>
            <a:avLst/>
            <a:gdLst/>
            <a:ahLst/>
            <a:cxnLst/>
            <a:rect l="l" t="t" r="r" b="b"/>
            <a:pathLst>
              <a:path w="3999661" h="1378340">
                <a:moveTo>
                  <a:pt x="0" y="1378340"/>
                </a:moveTo>
                <a:lnTo>
                  <a:pt x="3999661" y="1378340"/>
                </a:lnTo>
                <a:lnTo>
                  <a:pt x="3999661" y="0"/>
                </a:lnTo>
                <a:lnTo>
                  <a:pt x="0" y="0"/>
                </a:lnTo>
                <a:lnTo>
                  <a:pt x="0" y="137834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64657" y="257175"/>
            <a:ext cx="14858277" cy="771525"/>
          </a:xfrm>
          <a:prstGeom prst="rect">
            <a:avLst/>
          </a:prstGeom>
        </p:spPr>
        <p:txBody>
          <a:bodyPr lIns="0" tIns="0" rIns="0" bIns="0" rtlCol="0" anchor="t">
            <a:spAutoFit/>
          </a:bodyPr>
          <a:lstStyle/>
          <a:p>
            <a:pPr algn="ctr">
              <a:lnSpc>
                <a:spcPts val="6299"/>
              </a:lnSpc>
              <a:spcBef>
                <a:spcPct val="0"/>
              </a:spcBef>
            </a:pPr>
            <a:r>
              <a:rPr lang="en-US" sz="4500">
                <a:solidFill>
                  <a:srgbClr val="393939"/>
                </a:solidFill>
                <a:latin typeface="Lato Bold"/>
              </a:rPr>
              <a:t>EARLY LIFE ADVERSITY  &amp; REWARD PROCESSING</a:t>
            </a:r>
          </a:p>
        </p:txBody>
      </p:sp>
      <p:sp>
        <p:nvSpPr>
          <p:cNvPr id="8" name="TextBox 8"/>
          <p:cNvSpPr txBox="1"/>
          <p:nvPr/>
        </p:nvSpPr>
        <p:spPr>
          <a:xfrm>
            <a:off x="4860145" y="7489066"/>
            <a:ext cx="12770474" cy="587277"/>
          </a:xfrm>
          <a:prstGeom prst="rect">
            <a:avLst/>
          </a:prstGeom>
        </p:spPr>
        <p:txBody>
          <a:bodyPr lIns="0" tIns="0" rIns="0" bIns="0" rtlCol="0" anchor="t">
            <a:spAutoFit/>
          </a:bodyPr>
          <a:lstStyle/>
          <a:p>
            <a:pPr>
              <a:lnSpc>
                <a:spcPts val="4905"/>
              </a:lnSpc>
            </a:pPr>
            <a:endParaRPr lang="en-US" sz="3503" dirty="0">
              <a:solidFill>
                <a:srgbClr val="000000"/>
              </a:solidFill>
              <a:latin typeface="Canva Sans"/>
            </a:endParaRPr>
          </a:p>
        </p:txBody>
      </p:sp>
      <p:sp>
        <p:nvSpPr>
          <p:cNvPr id="9" name="TextBox 9"/>
          <p:cNvSpPr txBox="1"/>
          <p:nvPr/>
        </p:nvSpPr>
        <p:spPr>
          <a:xfrm>
            <a:off x="4904787" y="9737153"/>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e.g. </a:t>
            </a:r>
            <a:r>
              <a:rPr lang="en-US" sz="2641" dirty="0" err="1">
                <a:solidFill>
                  <a:srgbClr val="000000"/>
                </a:solidFill>
                <a:latin typeface="Canva Sans"/>
              </a:rPr>
              <a:t>Belfi</a:t>
            </a:r>
            <a:r>
              <a:rPr lang="en-US" sz="2641" dirty="0">
                <a:solidFill>
                  <a:srgbClr val="000000"/>
                </a:solidFill>
                <a:latin typeface="Canva Sans"/>
              </a:rPr>
              <a:t> &amp; Loui, 2020; Dennison et al., 2019; Glynn et al., 2018; Kennedy et al., 2021</a:t>
            </a:r>
          </a:p>
        </p:txBody>
      </p:sp>
      <p:sp>
        <p:nvSpPr>
          <p:cNvPr id="10" name="TextBox 10"/>
          <p:cNvSpPr txBox="1"/>
          <p:nvPr/>
        </p:nvSpPr>
        <p:spPr>
          <a:xfrm>
            <a:off x="17140030"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6</a:t>
            </a:r>
          </a:p>
        </p:txBody>
      </p:sp>
      <p:sp>
        <p:nvSpPr>
          <p:cNvPr id="11" name="Freeform 11"/>
          <p:cNvSpPr/>
          <p:nvPr/>
        </p:nvSpPr>
        <p:spPr>
          <a:xfrm rot="-1929227">
            <a:off x="-2772462"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3"/>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7</a:t>
            </a:r>
          </a:p>
        </p:txBody>
      </p:sp>
      <p:sp>
        <p:nvSpPr>
          <p:cNvPr id="10" name="TextBox 10"/>
          <p:cNvSpPr txBox="1"/>
          <p:nvPr/>
        </p:nvSpPr>
        <p:spPr>
          <a:xfrm>
            <a:off x="-433624" y="452165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a:t>
            </a:r>
          </a:p>
        </p:txBody>
      </p:sp>
      <p:sp>
        <p:nvSpPr>
          <p:cNvPr id="11" name="TextBox 11"/>
          <p:cNvSpPr txBox="1"/>
          <p:nvPr/>
        </p:nvSpPr>
        <p:spPr>
          <a:xfrm>
            <a:off x="3914373" y="6801783"/>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Implicated development of reward system &amp; reduction in reward responsivity</a:t>
            </a:r>
          </a:p>
        </p:txBody>
      </p:sp>
      <p:sp>
        <p:nvSpPr>
          <p:cNvPr id="12" name="TextBox 12"/>
          <p:cNvSpPr txBox="1"/>
          <p:nvPr/>
        </p:nvSpPr>
        <p:spPr>
          <a:xfrm>
            <a:off x="9829800" y="8972809"/>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Less music enjoyment &amp; usage of music for regulation  </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374767" y="5818076"/>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6">
            <a:extLst>
              <a:ext uri="{FF2B5EF4-FFF2-40B4-BE49-F238E27FC236}">
                <a16:creationId xmlns:a16="http://schemas.microsoft.com/office/drawing/2014/main" id="{84BCE142-7E35-DE92-4BE7-8C92520C39A2}"/>
              </a:ext>
            </a:extLst>
          </p:cNvPr>
          <p:cNvSpPr/>
          <p:nvPr/>
        </p:nvSpPr>
        <p:spPr>
          <a:xfrm>
            <a:off x="4166899" y="3632341"/>
            <a:ext cx="3318777" cy="2387238"/>
          </a:xfrm>
          <a:custGeom>
            <a:avLst/>
            <a:gdLst/>
            <a:ahLst/>
            <a:cxnLst/>
            <a:rect l="l" t="t" r="r" b="b"/>
            <a:pathLst>
              <a:path w="5854667" h="3901717">
                <a:moveTo>
                  <a:pt x="0" y="0"/>
                </a:moveTo>
                <a:lnTo>
                  <a:pt x="5854666" y="0"/>
                </a:lnTo>
                <a:lnTo>
                  <a:pt x="5854666" y="3901717"/>
                </a:lnTo>
                <a:lnTo>
                  <a:pt x="0" y="3901717"/>
                </a:lnTo>
                <a:lnTo>
                  <a:pt x="0" y="0"/>
                </a:lnTo>
                <a:close/>
              </a:path>
            </a:pathLst>
          </a:custGeom>
          <a:blipFill>
            <a:blip r:embed="rId6"/>
            <a:stretch>
              <a:fillRect/>
            </a:stretch>
          </a:blipFill>
        </p:spPr>
      </p:sp>
      <p:sp>
        <p:nvSpPr>
          <p:cNvPr id="9" name="Freeform 7">
            <a:extLst>
              <a:ext uri="{FF2B5EF4-FFF2-40B4-BE49-F238E27FC236}">
                <a16:creationId xmlns:a16="http://schemas.microsoft.com/office/drawing/2014/main" id="{B4527714-AE28-ECE4-8027-217EC8CF6E19}"/>
              </a:ext>
            </a:extLst>
          </p:cNvPr>
          <p:cNvSpPr/>
          <p:nvPr/>
        </p:nvSpPr>
        <p:spPr>
          <a:xfrm>
            <a:off x="9138899" y="5398409"/>
            <a:ext cx="4378690" cy="3327804"/>
          </a:xfrm>
          <a:custGeom>
            <a:avLst/>
            <a:gdLst/>
            <a:ahLst/>
            <a:cxnLst/>
            <a:rect l="l" t="t" r="r" b="b"/>
            <a:pathLst>
              <a:path w="4378690" h="3327804">
                <a:moveTo>
                  <a:pt x="0" y="0"/>
                </a:moveTo>
                <a:lnTo>
                  <a:pt x="4378690" y="0"/>
                </a:lnTo>
                <a:lnTo>
                  <a:pt x="4378690" y="3327805"/>
                </a:lnTo>
                <a:lnTo>
                  <a:pt x="0" y="3327805"/>
                </a:lnTo>
                <a:lnTo>
                  <a:pt x="0" y="0"/>
                </a:lnTo>
                <a:close/>
              </a:path>
            </a:pathLst>
          </a:custGeom>
          <a:blipFill>
            <a:blip r:embed="rId7"/>
            <a:stretch>
              <a:fillRect/>
            </a:stretch>
          </a:blipFill>
        </p:spPr>
      </p:sp>
      <p:sp>
        <p:nvSpPr>
          <p:cNvPr id="17" name="Freeform 2">
            <a:extLst>
              <a:ext uri="{FF2B5EF4-FFF2-40B4-BE49-F238E27FC236}">
                <a16:creationId xmlns:a16="http://schemas.microsoft.com/office/drawing/2014/main" id="{032AD32E-1989-9865-5626-9DB78D18DB8D}"/>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13672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729" y="1920912"/>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443331" y="2381575"/>
            <a:ext cx="7815969" cy="4744889"/>
          </a:xfrm>
          <a:prstGeom prst="rect">
            <a:avLst/>
          </a:prstGeom>
        </p:spPr>
        <p:txBody>
          <a:bodyPr wrap="square" lIns="0" tIns="0" rIns="0" bIns="0" rtlCol="0" anchor="t">
            <a:spAutoFit/>
          </a:bodyPr>
          <a:lstStyle/>
          <a:p>
            <a:pPr marL="669286" lvl="1" indent="-334643">
              <a:lnSpc>
                <a:spcPts val="3719"/>
              </a:lnSpc>
              <a:buFont typeface="Arial"/>
              <a:buChar char="•"/>
            </a:pPr>
            <a:r>
              <a:rPr lang="en-US" sz="3600" dirty="0">
                <a:solidFill>
                  <a:srgbClr val="000000"/>
                </a:solidFill>
                <a:latin typeface="Lato"/>
              </a:rPr>
              <a:t>254 participants (140F) recruited from a previous experiment</a:t>
            </a:r>
          </a:p>
          <a:p>
            <a:pPr marL="669286" lvl="1" indent="-334643">
              <a:lnSpc>
                <a:spcPts val="3719"/>
              </a:lnSpc>
              <a:buFont typeface="Arial"/>
              <a:buChar char="•"/>
            </a:pPr>
            <a:r>
              <a:rPr lang="en-US" sz="3600" dirty="0">
                <a:solidFill>
                  <a:srgbClr val="000000"/>
                </a:solidFill>
                <a:latin typeface="Lato"/>
              </a:rPr>
              <a:t>Extended Barcelona Music Reward Questionnaire (</a:t>
            </a:r>
            <a:r>
              <a:rPr lang="en-US" sz="3600" dirty="0" err="1">
                <a:solidFill>
                  <a:srgbClr val="000000"/>
                </a:solidFill>
                <a:latin typeface="Lato"/>
              </a:rPr>
              <a:t>eBMRQ</a:t>
            </a:r>
            <a:r>
              <a:rPr lang="en-US" sz="3600" dirty="0">
                <a:solidFill>
                  <a:srgbClr val="000000"/>
                </a:solidFill>
                <a:latin typeface="Lato"/>
              </a:rPr>
              <a:t>):</a:t>
            </a:r>
          </a:p>
          <a:p>
            <a:pPr marL="1338572" lvl="2" indent="-446191">
              <a:lnSpc>
                <a:spcPts val="3719"/>
              </a:lnSpc>
              <a:buFont typeface="Arial"/>
              <a:buChar char="⚬"/>
            </a:pPr>
            <a:r>
              <a:rPr lang="en-US" sz="3600" dirty="0">
                <a:solidFill>
                  <a:srgbClr val="000000"/>
                </a:solidFill>
                <a:latin typeface="Lato"/>
              </a:rPr>
              <a:t>Emotion Evocation</a:t>
            </a:r>
          </a:p>
          <a:p>
            <a:pPr marL="1338572" lvl="2" indent="-446191">
              <a:lnSpc>
                <a:spcPts val="3719"/>
              </a:lnSpc>
              <a:buFont typeface="Arial"/>
              <a:buChar char="⚬"/>
            </a:pPr>
            <a:r>
              <a:rPr lang="en-US" sz="3600" dirty="0">
                <a:solidFill>
                  <a:srgbClr val="000000"/>
                </a:solidFill>
                <a:latin typeface="Lato"/>
              </a:rPr>
              <a:t>Mood Regulation</a:t>
            </a:r>
          </a:p>
          <a:p>
            <a:pPr marL="1338572" lvl="2" indent="-446191">
              <a:lnSpc>
                <a:spcPts val="3719"/>
              </a:lnSpc>
              <a:buFont typeface="Arial"/>
              <a:buChar char="⚬"/>
            </a:pPr>
            <a:r>
              <a:rPr lang="en-US" sz="3600" dirty="0">
                <a:solidFill>
                  <a:srgbClr val="000000"/>
                </a:solidFill>
                <a:latin typeface="Lato"/>
              </a:rPr>
              <a:t>Music-Seeking</a:t>
            </a:r>
          </a:p>
          <a:p>
            <a:pPr marL="1338572" lvl="2" indent="-446191">
              <a:lnSpc>
                <a:spcPts val="3719"/>
              </a:lnSpc>
              <a:buFont typeface="Arial"/>
              <a:buChar char="⚬"/>
            </a:pPr>
            <a:r>
              <a:rPr lang="en-US" sz="3600" dirty="0">
                <a:solidFill>
                  <a:srgbClr val="000000"/>
                </a:solidFill>
                <a:latin typeface="Lato"/>
              </a:rPr>
              <a:t>Social Reward</a:t>
            </a:r>
          </a:p>
          <a:p>
            <a:pPr marL="1338572" lvl="2" indent="-446191">
              <a:lnSpc>
                <a:spcPts val="3719"/>
              </a:lnSpc>
              <a:buFont typeface="Arial"/>
              <a:buChar char="⚬"/>
            </a:pPr>
            <a:r>
              <a:rPr lang="en-US" sz="3600" dirty="0">
                <a:solidFill>
                  <a:srgbClr val="000000"/>
                </a:solidFill>
                <a:latin typeface="Lato"/>
              </a:rPr>
              <a:t>Sensorimotor Reward</a:t>
            </a:r>
          </a:p>
          <a:p>
            <a:pPr marL="1338572" lvl="2" indent="-446191">
              <a:lnSpc>
                <a:spcPts val="3719"/>
              </a:lnSpc>
              <a:buFont typeface="Arial"/>
              <a:buChar char="⚬"/>
            </a:pPr>
            <a:r>
              <a:rPr lang="en-US" sz="3600" dirty="0">
                <a:solidFill>
                  <a:srgbClr val="000000"/>
                </a:solidFill>
                <a:latin typeface="Lato"/>
              </a:rPr>
              <a:t>Absorption</a:t>
            </a:r>
          </a:p>
        </p:txBody>
      </p:sp>
      <p:sp>
        <p:nvSpPr>
          <p:cNvPr id="35" name="TextBox 35"/>
          <p:cNvSpPr txBox="1"/>
          <p:nvPr/>
        </p:nvSpPr>
        <p:spPr>
          <a:xfrm>
            <a:off x="1028700" y="3277715"/>
            <a:ext cx="6766392" cy="1838325"/>
          </a:xfrm>
          <a:prstGeom prst="rect">
            <a:avLst/>
          </a:prstGeom>
        </p:spPr>
        <p:txBody>
          <a:bodyPr wrap="square" lIns="0" tIns="0" rIns="0" bIns="0" rtlCol="0" anchor="t">
            <a:spAutoFit/>
          </a:bodyPr>
          <a:lstStyle/>
          <a:p>
            <a:pPr>
              <a:lnSpc>
                <a:spcPts val="7200"/>
              </a:lnSpc>
            </a:pPr>
            <a:r>
              <a:rPr lang="en-US" sz="6000" dirty="0">
                <a:solidFill>
                  <a:srgbClr val="000000"/>
                </a:solidFill>
                <a:latin typeface="Lato Bold"/>
              </a:rPr>
              <a:t>STUDY 1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8</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30" name="TextBox 21">
            <a:extLst>
              <a:ext uri="{FF2B5EF4-FFF2-40B4-BE49-F238E27FC236}">
                <a16:creationId xmlns:a16="http://schemas.microsoft.com/office/drawing/2014/main" id="{39E793CD-D429-7B55-BD16-2AE7BFF27F95}"/>
              </a:ext>
            </a:extLst>
          </p:cNvPr>
          <p:cNvSpPr txBox="1"/>
          <p:nvPr/>
        </p:nvSpPr>
        <p:spPr>
          <a:xfrm>
            <a:off x="11125200" y="9756078"/>
            <a:ext cx="8872314" cy="404919"/>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Cardona et al.,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00" y="-663789"/>
            <a:ext cx="19278600" cy="2821287"/>
            <a:chOff x="0" y="0"/>
            <a:chExt cx="5077491" cy="743055"/>
          </a:xfrm>
        </p:grpSpPr>
        <p:sp>
          <p:nvSpPr>
            <p:cNvPr id="3" name="Freeform 3"/>
            <p:cNvSpPr/>
            <p:nvPr/>
          </p:nvSpPr>
          <p:spPr>
            <a:xfrm>
              <a:off x="0" y="0"/>
              <a:ext cx="5077491" cy="743055"/>
            </a:xfrm>
            <a:custGeom>
              <a:avLst/>
              <a:gdLst/>
              <a:ahLst/>
              <a:cxnLst/>
              <a:rect l="l" t="t" r="r" b="b"/>
              <a:pathLst>
                <a:path w="5077491" h="743055">
                  <a:moveTo>
                    <a:pt x="0" y="0"/>
                  </a:moveTo>
                  <a:lnTo>
                    <a:pt x="5077491" y="0"/>
                  </a:lnTo>
                  <a:lnTo>
                    <a:pt x="5077491" y="743055"/>
                  </a:lnTo>
                  <a:lnTo>
                    <a:pt x="0" y="743055"/>
                  </a:lnTo>
                  <a:close/>
                </a:path>
              </a:pathLst>
            </a:custGeom>
            <a:solidFill>
              <a:srgbClr val="FF1616"/>
            </a:solidFill>
            <a:ln w="190500">
              <a:solidFill>
                <a:srgbClr val="000000"/>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81893" y="2921232"/>
            <a:ext cx="4411521" cy="3249778"/>
            <a:chOff x="0" y="-47625"/>
            <a:chExt cx="1168013" cy="860425"/>
          </a:xfrm>
        </p:grpSpPr>
        <p:sp>
          <p:nvSpPr>
            <p:cNvPr id="6" name="Freeform 6"/>
            <p:cNvSpPr/>
            <p:nvPr/>
          </p:nvSpPr>
          <p:spPr>
            <a:xfrm>
              <a:off x="0" y="0"/>
              <a:ext cx="1168013" cy="662210"/>
            </a:xfrm>
            <a:custGeom>
              <a:avLst/>
              <a:gdLst/>
              <a:ahLst/>
              <a:cxnLst/>
              <a:rect l="l" t="t" r="r" b="b"/>
              <a:pathLst>
                <a:path w="1168013" h="662210">
                  <a:moveTo>
                    <a:pt x="0" y="0"/>
                  </a:moveTo>
                  <a:lnTo>
                    <a:pt x="1168013" y="0"/>
                  </a:lnTo>
                  <a:lnTo>
                    <a:pt x="1168013" y="662210"/>
                  </a:lnTo>
                  <a:lnTo>
                    <a:pt x="0" y="662210"/>
                  </a:lnTo>
                  <a:close/>
                </a:path>
              </a:pathLst>
            </a:custGeom>
            <a:solidFill>
              <a:srgbClr val="F2EFEB"/>
            </a:solidFill>
          </p:spPr>
        </p:sp>
        <p:sp>
          <p:nvSpPr>
            <p:cNvPr id="7" name="TextBox 7"/>
            <p:cNvSpPr txBox="1"/>
            <p:nvPr/>
          </p:nvSpPr>
          <p:spPr>
            <a:xfrm>
              <a:off x="0" y="-47625"/>
              <a:ext cx="1168013"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Questionnaire of Unpredictability in Childhood </a:t>
              </a:r>
            </a:p>
            <a:p>
              <a:pPr algn="ctr">
                <a:lnSpc>
                  <a:spcPts val="3779"/>
                </a:lnSpc>
              </a:pPr>
              <a:r>
                <a:rPr lang="en-US" sz="2699" dirty="0">
                  <a:solidFill>
                    <a:srgbClr val="000000"/>
                  </a:solidFill>
                  <a:latin typeface="Montserrat Light"/>
                </a:rPr>
                <a:t>(QUIC)</a:t>
              </a:r>
            </a:p>
            <a:p>
              <a:pPr algn="ctr">
                <a:lnSpc>
                  <a:spcPts val="3359"/>
                </a:lnSpc>
              </a:pPr>
              <a:endParaRPr lang="en-US" sz="2699" dirty="0">
                <a:solidFill>
                  <a:srgbClr val="000000"/>
                </a:solidFill>
                <a:latin typeface="Montserrat Light"/>
              </a:endParaRPr>
            </a:p>
          </p:txBody>
        </p:sp>
      </p:grpSp>
      <p:grpSp>
        <p:nvGrpSpPr>
          <p:cNvPr id="8" name="Group 8"/>
          <p:cNvGrpSpPr/>
          <p:nvPr/>
        </p:nvGrpSpPr>
        <p:grpSpPr>
          <a:xfrm>
            <a:off x="4732483" y="2560568"/>
            <a:ext cx="4411521" cy="3249777"/>
            <a:chOff x="0" y="-143116"/>
            <a:chExt cx="1168013" cy="860425"/>
          </a:xfrm>
        </p:grpSpPr>
        <p:sp>
          <p:nvSpPr>
            <p:cNvPr id="9" name="Freeform 9"/>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0" name="TextBox 10"/>
            <p:cNvSpPr txBox="1"/>
            <p:nvPr/>
          </p:nvSpPr>
          <p:spPr>
            <a:xfrm>
              <a:off x="0" y="-143116"/>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Confusion, Hubbub, and Order Scale</a:t>
              </a:r>
            </a:p>
            <a:p>
              <a:pPr algn="ctr">
                <a:lnSpc>
                  <a:spcPts val="3359"/>
                </a:lnSpc>
              </a:pPr>
              <a:r>
                <a:rPr lang="en-US" sz="2399" dirty="0">
                  <a:solidFill>
                    <a:srgbClr val="000000"/>
                  </a:solidFill>
                  <a:latin typeface="Montserrat Light"/>
                </a:rPr>
                <a:t>(CHAOS)</a:t>
              </a:r>
            </a:p>
          </p:txBody>
        </p:sp>
      </p:grpSp>
      <p:grpSp>
        <p:nvGrpSpPr>
          <p:cNvPr id="11" name="Group 11"/>
          <p:cNvGrpSpPr/>
          <p:nvPr/>
        </p:nvGrpSpPr>
        <p:grpSpPr>
          <a:xfrm>
            <a:off x="12004299" y="2954260"/>
            <a:ext cx="4411521" cy="3249777"/>
            <a:chOff x="0" y="-47625"/>
            <a:chExt cx="1168013" cy="860425"/>
          </a:xfrm>
        </p:grpSpPr>
        <p:sp>
          <p:nvSpPr>
            <p:cNvPr id="12" name="Freeform 12"/>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3" name="TextBox 13"/>
            <p:cNvSpPr txBox="1"/>
            <p:nvPr/>
          </p:nvSpPr>
          <p:spPr>
            <a:xfrm>
              <a:off x="0" y="-47625"/>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McLaughlin Deprivation and Threat Scales </a:t>
              </a:r>
            </a:p>
            <a:p>
              <a:pPr algn="ctr">
                <a:lnSpc>
                  <a:spcPts val="3359"/>
                </a:lnSpc>
              </a:pPr>
              <a:endParaRPr lang="en-US" sz="2699" dirty="0">
                <a:solidFill>
                  <a:srgbClr val="000000"/>
                </a:solidFill>
                <a:latin typeface="Montserrat Light Bold"/>
              </a:endParaRPr>
            </a:p>
          </p:txBody>
        </p:sp>
      </p:grpSp>
      <p:sp>
        <p:nvSpPr>
          <p:cNvPr id="14" name="Freeform 14"/>
          <p:cNvSpPr/>
          <p:nvPr/>
        </p:nvSpPr>
        <p:spPr>
          <a:xfrm>
            <a:off x="1413922" y="7520528"/>
            <a:ext cx="991343" cy="2087038"/>
          </a:xfrm>
          <a:custGeom>
            <a:avLst/>
            <a:gdLst/>
            <a:ahLst/>
            <a:cxnLst/>
            <a:rect l="l" t="t" r="r" b="b"/>
            <a:pathLst>
              <a:path w="991343" h="2087038">
                <a:moveTo>
                  <a:pt x="0" y="0"/>
                </a:moveTo>
                <a:lnTo>
                  <a:pt x="991343" y="0"/>
                </a:lnTo>
                <a:lnTo>
                  <a:pt x="991343" y="2087038"/>
                </a:lnTo>
                <a:lnTo>
                  <a:pt x="0" y="2087038"/>
                </a:lnTo>
                <a:lnTo>
                  <a:pt x="0" y="0"/>
                </a:lnTo>
                <a:close/>
              </a:path>
            </a:pathLst>
          </a:custGeom>
          <a:blipFill>
            <a:blip r:embed="rId3"/>
            <a:stretch>
              <a:fillRect/>
            </a:stretch>
          </a:blipFill>
        </p:spPr>
      </p:sp>
      <p:sp>
        <p:nvSpPr>
          <p:cNvPr id="15" name="Freeform 15"/>
          <p:cNvSpPr/>
          <p:nvPr/>
        </p:nvSpPr>
        <p:spPr>
          <a:xfrm>
            <a:off x="4767045" y="7404355"/>
            <a:ext cx="808885" cy="2319385"/>
          </a:xfrm>
          <a:custGeom>
            <a:avLst/>
            <a:gdLst/>
            <a:ahLst/>
            <a:cxnLst/>
            <a:rect l="l" t="t" r="r" b="b"/>
            <a:pathLst>
              <a:path w="808885" h="2319385">
                <a:moveTo>
                  <a:pt x="0" y="0"/>
                </a:moveTo>
                <a:lnTo>
                  <a:pt x="808885" y="0"/>
                </a:lnTo>
                <a:lnTo>
                  <a:pt x="808885" y="2319385"/>
                </a:lnTo>
                <a:lnTo>
                  <a:pt x="0" y="2319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028700" y="258322"/>
            <a:ext cx="13674806" cy="1209675"/>
          </a:xfrm>
          <a:prstGeom prst="rect">
            <a:avLst/>
          </a:prstGeom>
        </p:spPr>
        <p:txBody>
          <a:bodyPr lIns="0" tIns="0" rIns="0" bIns="0" rtlCol="0" anchor="t">
            <a:spAutoFit/>
          </a:bodyPr>
          <a:lstStyle/>
          <a:p>
            <a:pPr>
              <a:lnSpc>
                <a:spcPts val="9599"/>
              </a:lnSpc>
            </a:pPr>
            <a:r>
              <a:rPr lang="en-US" sz="7999">
                <a:solidFill>
                  <a:srgbClr val="FFFFFF"/>
                </a:solidFill>
                <a:latin typeface="Lato Bold"/>
              </a:rPr>
              <a:t>ADVERSITY MEASURES</a:t>
            </a:r>
          </a:p>
        </p:txBody>
      </p:sp>
      <p:sp>
        <p:nvSpPr>
          <p:cNvPr id="17" name="TextBox 1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9</a:t>
            </a:r>
          </a:p>
        </p:txBody>
      </p:sp>
      <p:sp>
        <p:nvSpPr>
          <p:cNvPr id="18" name="TextBox 18"/>
          <p:cNvSpPr txBox="1"/>
          <p:nvPr/>
        </p:nvSpPr>
        <p:spPr>
          <a:xfrm>
            <a:off x="2387652" y="2242432"/>
            <a:ext cx="4081090" cy="580391"/>
          </a:xfrm>
          <a:prstGeom prst="rect">
            <a:avLst/>
          </a:prstGeom>
        </p:spPr>
        <p:txBody>
          <a:bodyPr lIns="0" tIns="0" rIns="0" bIns="0" rtlCol="0" anchor="t">
            <a:spAutoFit/>
          </a:bodyPr>
          <a:lstStyle/>
          <a:p>
            <a:pPr algn="ctr">
              <a:lnSpc>
                <a:spcPts val="4759"/>
              </a:lnSpc>
              <a:spcBef>
                <a:spcPct val="0"/>
              </a:spcBef>
            </a:pPr>
            <a:r>
              <a:rPr lang="en-US" sz="3399" u="sng" dirty="0">
                <a:solidFill>
                  <a:srgbClr val="000000"/>
                </a:solidFill>
                <a:latin typeface="Lato Bold"/>
              </a:rPr>
              <a:t>UNPREDICTABILITY</a:t>
            </a:r>
          </a:p>
        </p:txBody>
      </p:sp>
      <p:sp>
        <p:nvSpPr>
          <p:cNvPr id="19" name="TextBox 19"/>
          <p:cNvSpPr txBox="1"/>
          <p:nvPr/>
        </p:nvSpPr>
        <p:spPr>
          <a:xfrm>
            <a:off x="10781401" y="2242433"/>
            <a:ext cx="294039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DEPRIVATION</a:t>
            </a:r>
          </a:p>
        </p:txBody>
      </p:sp>
      <p:sp>
        <p:nvSpPr>
          <p:cNvPr id="20" name="TextBox 20"/>
          <p:cNvSpPr txBox="1"/>
          <p:nvPr/>
        </p:nvSpPr>
        <p:spPr>
          <a:xfrm>
            <a:off x="15572333" y="2242433"/>
            <a:ext cx="168696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THREAT</a:t>
            </a:r>
          </a:p>
        </p:txBody>
      </p:sp>
      <p:sp>
        <p:nvSpPr>
          <p:cNvPr id="21" name="TextBox 21"/>
          <p:cNvSpPr txBox="1"/>
          <p:nvPr/>
        </p:nvSpPr>
        <p:spPr>
          <a:xfrm>
            <a:off x="8344607" y="9737153"/>
            <a:ext cx="887231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Glynn et al. 2019; Matheny et al., 1995; McLaughlin et al., 2014</a:t>
            </a:r>
          </a:p>
        </p:txBody>
      </p:sp>
      <p:sp>
        <p:nvSpPr>
          <p:cNvPr id="22" name="TextBox 22"/>
          <p:cNvSpPr txBox="1"/>
          <p:nvPr/>
        </p:nvSpPr>
        <p:spPr>
          <a:xfrm>
            <a:off x="620900"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least one of my caregivers changed jobs frequently."</a:t>
            </a:r>
          </a:p>
        </p:txBody>
      </p:sp>
      <p:sp>
        <p:nvSpPr>
          <p:cNvPr id="23" name="TextBox 23"/>
          <p:cNvSpPr txBox="1"/>
          <p:nvPr/>
        </p:nvSpPr>
        <p:spPr>
          <a:xfrm>
            <a:off x="5171489"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home we can talk to each other without being interrupted."</a:t>
            </a:r>
          </a:p>
        </p:txBody>
      </p:sp>
      <p:sp>
        <p:nvSpPr>
          <p:cNvPr id="24" name="TextBox 24"/>
          <p:cNvSpPr txBox="1"/>
          <p:nvPr/>
        </p:nvSpPr>
        <p:spPr>
          <a:xfrm>
            <a:off x="10188294"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you not have regular meals to eat?"</a:t>
            </a:r>
          </a:p>
        </p:txBody>
      </p:sp>
      <p:sp>
        <p:nvSpPr>
          <p:cNvPr id="25" name="TextBox 25"/>
          <p:cNvSpPr txBox="1"/>
          <p:nvPr/>
        </p:nvSpPr>
        <p:spPr>
          <a:xfrm>
            <a:off x="14210058"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a caregiver threaten to abandon you as a child?"</a:t>
            </a:r>
          </a:p>
        </p:txBody>
      </p:sp>
      <p:sp>
        <p:nvSpPr>
          <p:cNvPr id="26" name="TextBox 26"/>
          <p:cNvSpPr txBox="1"/>
          <p:nvPr/>
        </p:nvSpPr>
        <p:spPr>
          <a:xfrm>
            <a:off x="142842"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Childhood (6-12)</a:t>
            </a:r>
          </a:p>
        </p:txBody>
      </p:sp>
      <p:sp>
        <p:nvSpPr>
          <p:cNvPr id="27" name="TextBox 27"/>
          <p:cNvSpPr txBox="1"/>
          <p:nvPr/>
        </p:nvSpPr>
        <p:spPr>
          <a:xfrm>
            <a:off x="3404736"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Adolescence (13-18)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TotalTime>
  <Words>2372</Words>
  <Application>Microsoft Macintosh PowerPoint</Application>
  <PresentationFormat>Custom</PresentationFormat>
  <Paragraphs>184</Paragraphs>
  <Slides>20</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Lato Bold</vt:lpstr>
      <vt:lpstr>Lato Italics</vt:lpstr>
      <vt:lpstr>Lato</vt:lpstr>
      <vt:lpstr>Calibri</vt:lpstr>
      <vt:lpstr>Lato Bold Italics</vt:lpstr>
      <vt:lpstr>Canva Sans</vt:lpstr>
      <vt:lpstr>Montserrat Light</vt:lpstr>
      <vt:lpstr>Whitney</vt:lpstr>
      <vt:lpstr>Arial</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AIMS Talk ICMPC</dc:title>
  <cp:lastModifiedBy>Microsoft Office User</cp:lastModifiedBy>
  <cp:revision>4</cp:revision>
  <dcterms:created xsi:type="dcterms:W3CDTF">2006-08-16T00:00:00Z</dcterms:created>
  <dcterms:modified xsi:type="dcterms:W3CDTF">2023-08-15T14:45:02Z</dcterms:modified>
  <dc:identifier>DAFpMvNdCwQ</dc:identifier>
</cp:coreProperties>
</file>